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8" r:id="rId1"/>
    <p:sldMasterId id="2147484220" r:id="rId2"/>
  </p:sldMasterIdLst>
  <p:notesMasterIdLst>
    <p:notesMasterId r:id="rId50"/>
  </p:notesMasterIdLst>
  <p:sldIdLst>
    <p:sldId id="256" r:id="rId3"/>
    <p:sldId id="257" r:id="rId4"/>
    <p:sldId id="337" r:id="rId5"/>
    <p:sldId id="342" r:id="rId6"/>
    <p:sldId id="352" r:id="rId7"/>
    <p:sldId id="353" r:id="rId8"/>
    <p:sldId id="354" r:id="rId9"/>
    <p:sldId id="355" r:id="rId10"/>
    <p:sldId id="356" r:id="rId11"/>
    <p:sldId id="343" r:id="rId12"/>
    <p:sldId id="346" r:id="rId13"/>
    <p:sldId id="266" r:id="rId14"/>
    <p:sldId id="267" r:id="rId15"/>
    <p:sldId id="268" r:id="rId16"/>
    <p:sldId id="269" r:id="rId17"/>
    <p:sldId id="279" r:id="rId18"/>
    <p:sldId id="324" r:id="rId19"/>
    <p:sldId id="325" r:id="rId20"/>
    <p:sldId id="283" r:id="rId21"/>
    <p:sldId id="334" r:id="rId22"/>
    <p:sldId id="284" r:id="rId23"/>
    <p:sldId id="271" r:id="rId24"/>
    <p:sldId id="333" r:id="rId25"/>
    <p:sldId id="272" r:id="rId26"/>
    <p:sldId id="332" r:id="rId27"/>
    <p:sldId id="307" r:id="rId28"/>
    <p:sldId id="286" r:id="rId29"/>
    <p:sldId id="335" r:id="rId30"/>
    <p:sldId id="302" r:id="rId31"/>
    <p:sldId id="303" r:id="rId32"/>
    <p:sldId id="304" r:id="rId33"/>
    <p:sldId id="336" r:id="rId34"/>
    <p:sldId id="305" r:id="rId35"/>
    <p:sldId id="309" r:id="rId36"/>
    <p:sldId id="310" r:id="rId37"/>
    <p:sldId id="314" r:id="rId38"/>
    <p:sldId id="311" r:id="rId39"/>
    <p:sldId id="273" r:id="rId40"/>
    <p:sldId id="313" r:id="rId41"/>
    <p:sldId id="321" r:id="rId42"/>
    <p:sldId id="329" r:id="rId43"/>
    <p:sldId id="350" r:id="rId44"/>
    <p:sldId id="274" r:id="rId45"/>
    <p:sldId id="277" r:id="rId46"/>
    <p:sldId id="296" r:id="rId47"/>
    <p:sldId id="297" r:id="rId48"/>
    <p:sldId id="35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F2E1"/>
    <a:srgbClr val="993366"/>
    <a:srgbClr val="FFFFFF"/>
    <a:srgbClr val="FF4343"/>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799" autoAdjust="0"/>
  </p:normalViewPr>
  <p:slideViewPr>
    <p:cSldViewPr snapToGrid="0">
      <p:cViewPr varScale="1">
        <p:scale>
          <a:sx n="51" d="100"/>
          <a:sy n="51" d="100"/>
        </p:scale>
        <p:origin x="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notesMaster" Target="notesMasters/notesMaster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8" Type="http://schemas.openxmlformats.org/officeDocument/2006/relationships/slide" Target="slides/slide6.xml" /><Relationship Id="rId51"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56AD9-096E-444D-B8FE-EB3FC8591D3C}" type="datetimeFigureOut">
              <a:rPr lang="en-GB" smtClean="0"/>
              <a:t>28/02/2022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6DACA-325D-4316-AE92-647968410D87}" type="slidenum">
              <a:rPr lang="en-GB" smtClean="0"/>
              <a:t>‹#›</a:t>
            </a:fld>
            <a:endParaRPr lang="en-GB"/>
          </a:p>
        </p:txBody>
      </p:sp>
    </p:spTree>
    <p:extLst>
      <p:ext uri="{BB962C8B-B14F-4D97-AF65-F5344CB8AC3E}">
        <p14:creationId xmlns:p14="http://schemas.microsoft.com/office/powerpoint/2010/main" val="149605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6DACA-325D-4316-AE92-647968410D87}" type="slidenum">
              <a:rPr lang="en-GB" smtClean="0"/>
              <a:t>27</a:t>
            </a:fld>
            <a:endParaRPr lang="en-GB"/>
          </a:p>
        </p:txBody>
      </p:sp>
    </p:spTree>
    <p:extLst>
      <p:ext uri="{BB962C8B-B14F-4D97-AF65-F5344CB8AC3E}">
        <p14:creationId xmlns:p14="http://schemas.microsoft.com/office/powerpoint/2010/main" val="15373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Times New Roman" panose="02020603050405020304" pitchFamily="18" charset="0"/>
                <a:cs typeface="Times New Roman" panose="02020603050405020304" pitchFamily="18" charset="0"/>
              </a:rPr>
              <a:t>If the water is carefully dripped from a dropper, the entire mixture will stand up from the edges of the slides (due to surface tension) without spilling over. </a:t>
            </a:r>
          </a:p>
          <a:p>
            <a:endParaRPr lang="en-GB" dirty="0"/>
          </a:p>
        </p:txBody>
      </p:sp>
      <p:sp>
        <p:nvSpPr>
          <p:cNvPr id="4" name="Slide Number Placeholder 3"/>
          <p:cNvSpPr>
            <a:spLocks noGrp="1"/>
          </p:cNvSpPr>
          <p:nvPr>
            <p:ph type="sldNum" sz="quarter" idx="10"/>
          </p:nvPr>
        </p:nvSpPr>
        <p:spPr/>
        <p:txBody>
          <a:bodyPr/>
          <a:lstStyle/>
          <a:p>
            <a:fld id="{5BC6DACA-325D-4316-AE92-647968410D87}" type="slidenum">
              <a:rPr lang="en-GB" smtClean="0"/>
              <a:t>30</a:t>
            </a:fld>
            <a:endParaRPr lang="en-GB"/>
          </a:p>
        </p:txBody>
      </p:sp>
    </p:spTree>
    <p:extLst>
      <p:ext uri="{BB962C8B-B14F-4D97-AF65-F5344CB8AC3E}">
        <p14:creationId xmlns:p14="http://schemas.microsoft.com/office/powerpoint/2010/main" val="68382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Presence of stain granules. Occasionally, round, solid-looking, deep blue-violet particles of stain get precipitated all over a blood film. They appear if the Leishman’s stain is old, or if it has not been properly filtered, or if it was allowed to dry up on the slide during fixing. Finally, it may be due to insufficient washing of the greenish metallic scum that forms on the stain-water mixture during staining. </a:t>
            </a:r>
          </a:p>
          <a:p>
            <a:r>
              <a:rPr lang="en-GB" dirty="0"/>
              <a:t>2. Excessively blue appearance. The RBCs appear deep blue or even bluish-black. The nuclei of WBCs are stained dark blue, with bluish cytoplasm in all cells; the PMNs cannot be differentiated. This appearance may be due to over-staining, over- fixing, insufficient washing or the use of alkaline stain or water. It can be corrected by reducing the fixing and staining times, and proper washing under running water. </a:t>
            </a:r>
          </a:p>
          <a:p>
            <a:r>
              <a:rPr lang="en-GB" dirty="0"/>
              <a:t>3. Excessively reddish appearance. In this case the red cells appear pale pink. The WBCs show pale blue cytoplasm, while the nuclei typically appear lighter than the cytoplasm, or even </a:t>
            </a:r>
            <a:r>
              <a:rPr lang="en-GB" dirty="0" err="1"/>
              <a:t>colorless</a:t>
            </a:r>
            <a:r>
              <a:rPr lang="en-GB" dirty="0"/>
              <a:t>. This appearance may be due to </a:t>
            </a:r>
            <a:r>
              <a:rPr lang="en-GB" dirty="0" err="1"/>
              <a:t>understaining</a:t>
            </a:r>
            <a:r>
              <a:rPr lang="en-GB" dirty="0"/>
              <a:t>, over- washing or the use of more acidic stain or water. The defect may be rectified by re-staining, if required. </a:t>
            </a:r>
          </a:p>
          <a:p>
            <a:r>
              <a:rPr lang="en-GB" dirty="0"/>
              <a:t>4. Faded appearance of blood cells. This may result from the use of old stain, under-staining, or over-washing.</a:t>
            </a:r>
          </a:p>
        </p:txBody>
      </p:sp>
      <p:sp>
        <p:nvSpPr>
          <p:cNvPr id="4" name="Slide Number Placeholder 3"/>
          <p:cNvSpPr>
            <a:spLocks noGrp="1"/>
          </p:cNvSpPr>
          <p:nvPr>
            <p:ph type="sldNum" sz="quarter" idx="10"/>
          </p:nvPr>
        </p:nvSpPr>
        <p:spPr/>
        <p:txBody>
          <a:bodyPr/>
          <a:lstStyle/>
          <a:p>
            <a:fld id="{5BC6DACA-325D-4316-AE92-647968410D87}" type="slidenum">
              <a:rPr lang="en-GB" smtClean="0"/>
              <a:t>37</a:t>
            </a:fld>
            <a:endParaRPr lang="en-GB"/>
          </a:p>
        </p:txBody>
      </p:sp>
    </p:spTree>
    <p:extLst>
      <p:ext uri="{BB962C8B-B14F-4D97-AF65-F5344CB8AC3E}">
        <p14:creationId xmlns:p14="http://schemas.microsoft.com/office/powerpoint/2010/main" val="79491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Times New Roman" panose="02020603050405020304" pitchFamily="18" charset="0"/>
                <a:cs typeface="Times New Roman" panose="02020603050405020304" pitchFamily="18" charset="0"/>
              </a:rPr>
              <a:t>This “battlement” procedure, ensures that you do not count a leukocyte more than once.</a:t>
            </a:r>
          </a:p>
          <a:p>
            <a:endParaRPr lang="en-GB" dirty="0"/>
          </a:p>
        </p:txBody>
      </p:sp>
      <p:sp>
        <p:nvSpPr>
          <p:cNvPr id="4" name="Slide Number Placeholder 3"/>
          <p:cNvSpPr>
            <a:spLocks noGrp="1"/>
          </p:cNvSpPr>
          <p:nvPr>
            <p:ph type="sldNum" sz="quarter" idx="10"/>
          </p:nvPr>
        </p:nvSpPr>
        <p:spPr/>
        <p:txBody>
          <a:bodyPr/>
          <a:lstStyle/>
          <a:p>
            <a:fld id="{5BC6DACA-325D-4316-AE92-647968410D87}" type="slidenum">
              <a:rPr lang="en-GB" smtClean="0"/>
              <a:t>40</a:t>
            </a:fld>
            <a:endParaRPr lang="en-GB"/>
          </a:p>
        </p:txBody>
      </p:sp>
    </p:spTree>
    <p:extLst>
      <p:ext uri="{BB962C8B-B14F-4D97-AF65-F5344CB8AC3E}">
        <p14:creationId xmlns:p14="http://schemas.microsoft.com/office/powerpoint/2010/main" val="197441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08627D0-4083-4EF5-A4E3-0156B942C5C6}" type="datetimeFigureOut">
              <a:rPr lang="en-GB" smtClean="0"/>
              <a:t>28/02/2022</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2984741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627D0-4083-4EF5-A4E3-0156B942C5C6}"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08941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08627D0-4083-4EF5-A4E3-0156B942C5C6}" type="datetimeFigureOut">
              <a:rPr lang="en-GB" smtClean="0"/>
              <a:t>28/02/2022</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32368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407324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34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67775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47753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309021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103362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135B3D-6573-44B7-B333-C11E4F51F097}" type="datetimeFigureOut">
              <a:rPr lang="en-GB" smtClean="0"/>
              <a:pPr/>
              <a:t>28/02/2022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solidFill>
                <a:srgbClr val="1F497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968A5D-BE2E-45B9-A638-785D29242C97}" type="slidenum">
              <a:rPr lang="en-GB" smtClean="0">
                <a:solidFill>
                  <a:srgbClr val="1F497D"/>
                </a:solidFill>
              </a:rPr>
              <a:pPr/>
              <a:t>‹#›</a:t>
            </a:fld>
            <a:endParaRPr lang="en-GB">
              <a:solidFill>
                <a:srgbClr val="1F497D"/>
              </a:solidFill>
            </a:endParaRPr>
          </a:p>
        </p:txBody>
      </p:sp>
    </p:spTree>
    <p:extLst>
      <p:ext uri="{BB962C8B-B14F-4D97-AF65-F5344CB8AC3E}">
        <p14:creationId xmlns:p14="http://schemas.microsoft.com/office/powerpoint/2010/main" val="64527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627D0-4083-4EF5-A4E3-0156B942C5C6}"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171493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92270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292220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5B3D-6573-44B7-B333-C11E4F51F097}" type="datetimeFigureOut">
              <a:rPr lang="en-GB" smtClean="0"/>
              <a:pPr/>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68A5D-BE2E-45B9-A638-785D29242C97}" type="slidenum">
              <a:rPr lang="en-GB" smtClean="0"/>
              <a:pPr/>
              <a:t>‹#›</a:t>
            </a:fld>
            <a:endParaRPr lang="en-GB"/>
          </a:p>
        </p:txBody>
      </p:sp>
    </p:spTree>
    <p:extLst>
      <p:ext uri="{BB962C8B-B14F-4D97-AF65-F5344CB8AC3E}">
        <p14:creationId xmlns:p14="http://schemas.microsoft.com/office/powerpoint/2010/main" val="184843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08627D0-4083-4EF5-A4E3-0156B942C5C6}" type="datetimeFigureOut">
              <a:rPr lang="en-GB" smtClean="0"/>
              <a:t>28/02/2022</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16531356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627D0-4083-4EF5-A4E3-0156B942C5C6}"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8805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627D0-4083-4EF5-A4E3-0156B942C5C6}"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30213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627D0-4083-4EF5-A4E3-0156B942C5C6}"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31947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27D0-4083-4EF5-A4E3-0156B942C5C6}"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083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08627D0-4083-4EF5-A4E3-0156B942C5C6}" type="datetimeFigureOut">
              <a:rPr lang="en-GB" smtClean="0"/>
              <a:t>28/02/2022</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18F79E-5154-45AE-A1D3-ADD8E4D39CAB}" type="slidenum">
              <a:rPr lang="en-GB" smtClean="0"/>
              <a:t>‹#›</a:t>
            </a:fld>
            <a:endParaRPr lang="en-GB"/>
          </a:p>
        </p:txBody>
      </p:sp>
    </p:spTree>
    <p:extLst>
      <p:ext uri="{BB962C8B-B14F-4D97-AF65-F5344CB8AC3E}">
        <p14:creationId xmlns:p14="http://schemas.microsoft.com/office/powerpoint/2010/main" val="28874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27D0-4083-4EF5-A4E3-0156B942C5C6}"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8F79E-5154-45AE-A1D3-ADD8E4D39CAB}" type="slidenum">
              <a:rPr lang="en-GB" smtClean="0"/>
              <a:t>‹#›</a:t>
            </a:fld>
            <a:endParaRPr lang="en-GB"/>
          </a:p>
        </p:txBody>
      </p:sp>
    </p:spTree>
    <p:extLst>
      <p:ext uri="{BB962C8B-B14F-4D97-AF65-F5344CB8AC3E}">
        <p14:creationId xmlns:p14="http://schemas.microsoft.com/office/powerpoint/2010/main" val="288101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08627D0-4083-4EF5-A4E3-0156B942C5C6}" type="datetimeFigureOut">
              <a:rPr lang="en-GB" smtClean="0"/>
              <a:t>28/02/2022</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18F79E-5154-45AE-A1D3-ADD8E4D39CAB}"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224507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135B3D-6573-44B7-B333-C11E4F51F097}" type="datetimeFigureOut">
              <a:rPr lang="en-GB" smtClean="0"/>
              <a:pPr/>
              <a:t>28/02/2022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968A5D-BE2E-45B9-A638-785D29242C97}"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16541"/>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3.xml" /><Relationship Id="rId4" Type="http://schemas.openxmlformats.org/officeDocument/2006/relationships/image" Target="../media/image4.png"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8.xml"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262" y="4083734"/>
            <a:ext cx="11113477" cy="1274396"/>
          </a:xfrm>
        </p:spPr>
        <p:txBody>
          <a:bodyPr>
            <a:noAutofit/>
          </a:bodyPr>
          <a:lstStyle/>
          <a:p>
            <a:pPr algn="l"/>
            <a:r>
              <a:rPr lang="en-GB" sz="6600" b="1" cap="none" dirty="0">
                <a:solidFill>
                  <a:schemeClr val="bg2"/>
                </a:solidFill>
              </a:rPr>
              <a:t>Differential WBC count </a:t>
            </a:r>
          </a:p>
        </p:txBody>
      </p:sp>
    </p:spTree>
    <p:extLst>
      <p:ext uri="{BB962C8B-B14F-4D97-AF65-F5344CB8AC3E}">
        <p14:creationId xmlns:p14="http://schemas.microsoft.com/office/powerpoint/2010/main" val="132191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2161561"/>
              </p:ext>
            </p:extLst>
          </p:nvPr>
        </p:nvGraphicFramePr>
        <p:xfrm>
          <a:off x="166049" y="327546"/>
          <a:ext cx="11931780" cy="6320319"/>
        </p:xfrm>
        <a:graphic>
          <a:graphicData uri="http://schemas.openxmlformats.org/drawingml/2006/table">
            <a:tbl>
              <a:tblPr firstRow="1" bandRow="1">
                <a:tableStyleId>{5940675A-B579-460E-94D1-54222C63F5DA}</a:tableStyleId>
              </a:tblPr>
              <a:tblGrid>
                <a:gridCol w="3977260">
                  <a:extLst>
                    <a:ext uri="{9D8B030D-6E8A-4147-A177-3AD203B41FA5}">
                      <a16:colId xmlns:a16="http://schemas.microsoft.com/office/drawing/2014/main" val="20000"/>
                    </a:ext>
                  </a:extLst>
                </a:gridCol>
                <a:gridCol w="3977260">
                  <a:extLst>
                    <a:ext uri="{9D8B030D-6E8A-4147-A177-3AD203B41FA5}">
                      <a16:colId xmlns:a16="http://schemas.microsoft.com/office/drawing/2014/main" val="20001"/>
                    </a:ext>
                  </a:extLst>
                </a:gridCol>
                <a:gridCol w="3977260">
                  <a:extLst>
                    <a:ext uri="{9D8B030D-6E8A-4147-A177-3AD203B41FA5}">
                      <a16:colId xmlns:a16="http://schemas.microsoft.com/office/drawing/2014/main" val="20002"/>
                    </a:ext>
                  </a:extLst>
                </a:gridCol>
              </a:tblGrid>
              <a:tr h="895792">
                <a:tc gridSpan="3">
                  <a:txBody>
                    <a:bodyPr/>
                    <a:lstStyle/>
                    <a:p>
                      <a:pPr algn="ctr"/>
                      <a:r>
                        <a:rPr lang="en-GB" sz="3600" b="1" dirty="0">
                          <a:solidFill>
                            <a:schemeClr val="accent6">
                              <a:lumMod val="50000"/>
                            </a:schemeClr>
                          </a:solidFill>
                          <a:latin typeface="Times New Roman" panose="02020603050405020304" pitchFamily="18" charset="0"/>
                          <a:cs typeface="Times New Roman" panose="02020603050405020304" pitchFamily="18" charset="0"/>
                        </a:rPr>
                        <a:t>Granular</a:t>
                      </a:r>
                      <a:r>
                        <a:rPr lang="en-GB" sz="3600" b="1" baseline="0" dirty="0">
                          <a:solidFill>
                            <a:schemeClr val="accent6">
                              <a:lumMod val="50000"/>
                            </a:schemeClr>
                          </a:solidFill>
                          <a:latin typeface="Times New Roman" panose="02020603050405020304" pitchFamily="18" charset="0"/>
                          <a:cs typeface="Times New Roman" panose="02020603050405020304" pitchFamily="18" charset="0"/>
                        </a:rPr>
                        <a:t> leukocytes </a:t>
                      </a:r>
                      <a:endParaRPr lang="en-GB" sz="3600" b="1" dirty="0">
                        <a:solidFill>
                          <a:schemeClr val="accent6">
                            <a:lumMod val="50000"/>
                          </a:schemeClr>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2E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3818">
                <a:tc>
                  <a:txBody>
                    <a:bodyPr/>
                    <a:lstStyle/>
                    <a:p>
                      <a:pPr algn="ctr"/>
                      <a:r>
                        <a:rPr lang="en-GB" sz="3200" b="1" dirty="0">
                          <a:solidFill>
                            <a:schemeClr val="accent6">
                              <a:lumMod val="50000"/>
                            </a:schemeClr>
                          </a:solidFill>
                          <a:latin typeface="Times New Roman" panose="02020603050405020304" pitchFamily="18" charset="0"/>
                          <a:cs typeface="Times New Roman" panose="02020603050405020304" pitchFamily="18" charset="0"/>
                        </a:rPr>
                        <a:t>Neutrophil</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chemeClr val="accent6">
                              <a:lumMod val="50000"/>
                            </a:schemeClr>
                          </a:solidFill>
                          <a:latin typeface="Times New Roman" panose="02020603050405020304" pitchFamily="18" charset="0"/>
                          <a:cs typeface="Times New Roman" panose="02020603050405020304" pitchFamily="18" charset="0"/>
                        </a:rPr>
                        <a:t>Eosinophil </a:t>
                      </a:r>
                      <a:endParaRPr lang="en-GB" sz="2800" b="1" dirty="0">
                        <a:solidFill>
                          <a:schemeClr val="accent6">
                            <a:lumMod val="50000"/>
                          </a:schemeClr>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chemeClr val="accent6">
                              <a:lumMod val="50000"/>
                            </a:schemeClr>
                          </a:solidFill>
                          <a:latin typeface="Times New Roman" panose="02020603050405020304" pitchFamily="18" charset="0"/>
                          <a:cs typeface="Times New Roman" panose="02020603050405020304" pitchFamily="18" charset="0"/>
                        </a:rPr>
                        <a:t>Basophil </a:t>
                      </a:r>
                      <a:endParaRPr lang="en-GB" sz="2800" b="1" dirty="0">
                        <a:solidFill>
                          <a:schemeClr val="accent6">
                            <a:lumMod val="50000"/>
                          </a:schemeClr>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9354">
                <a:tc>
                  <a:txBody>
                    <a:bodyPr/>
                    <a:lstStyle/>
                    <a:p>
                      <a:pPr algn="just"/>
                      <a:r>
                        <a:rPr lang="en-GB" sz="2000" dirty="0">
                          <a:latin typeface="Times New Roman" panose="02020603050405020304" pitchFamily="18" charset="0"/>
                          <a:cs typeface="Times New Roman" panose="02020603050405020304" pitchFamily="18" charset="0"/>
                        </a:rPr>
                        <a:t>40–70% of circulating WBCs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1–6%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&lt;1%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4965">
                <a:tc>
                  <a:txBody>
                    <a:bodyPr/>
                    <a:lstStyle/>
                    <a:p>
                      <a:pPr algn="just"/>
                      <a:r>
                        <a:rPr lang="en-GB" sz="2000" dirty="0">
                          <a:latin typeface="Times New Roman" panose="02020603050405020304" pitchFamily="18" charset="0"/>
                          <a:cs typeface="Times New Roman" panose="02020603050405020304" pitchFamily="18" charset="0"/>
                        </a:rPr>
                        <a:t>Cytoplasmic granules are fine</a:t>
                      </a:r>
                      <a:r>
                        <a:rPr lang="en-GB" sz="2000" baseline="0" dirty="0">
                          <a:latin typeface="Times New Roman" panose="02020603050405020304" pitchFamily="18" charset="0"/>
                          <a:cs typeface="Times New Roman" panose="02020603050405020304" pitchFamily="18" charset="0"/>
                        </a:rPr>
                        <a:t> &amp;</a:t>
                      </a:r>
                      <a:r>
                        <a:rPr lang="en-GB" sz="2000" dirty="0">
                          <a:latin typeface="Times New Roman" panose="02020603050405020304" pitchFamily="18" charset="0"/>
                          <a:cs typeface="Times New Roman" panose="02020603050405020304" pitchFamily="18" charset="0"/>
                        </a:rPr>
                        <a:t> stained</a:t>
                      </a:r>
                      <a:r>
                        <a:rPr lang="en-GB" sz="2000" baseline="0" dirty="0">
                          <a:latin typeface="Times New Roman" panose="02020603050405020304" pitchFamily="18" charset="0"/>
                          <a:cs typeface="Times New Roman" panose="02020603050405020304" pitchFamily="18" charset="0"/>
                        </a:rPr>
                        <a:t> violet pink</a:t>
                      </a:r>
                      <a:r>
                        <a:rPr lang="en-GB" sz="2000" dirty="0">
                          <a:latin typeface="Times New Roman" panose="02020603050405020304" pitchFamily="18" charset="0"/>
                          <a:cs typeface="Times New Roman" panose="02020603050405020304" pitchFamily="18" charset="0"/>
                        </a:rPr>
                        <a:t>, nucleus with 3-5 lobes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Cytoplasmic granules are coarse</a:t>
                      </a:r>
                      <a:r>
                        <a:rPr lang="en-GB" sz="2000" baseline="0" dirty="0">
                          <a:latin typeface="Times New Roman" panose="02020603050405020304" pitchFamily="18" charset="0"/>
                          <a:cs typeface="Times New Roman" panose="02020603050405020304" pitchFamily="18" charset="0"/>
                        </a:rPr>
                        <a:t> &amp; </a:t>
                      </a:r>
                      <a:r>
                        <a:rPr lang="en-GB" sz="2000" dirty="0">
                          <a:latin typeface="Times New Roman" panose="02020603050405020304" pitchFamily="18" charset="0"/>
                          <a:cs typeface="Times New Roman" panose="02020603050405020304" pitchFamily="18" charset="0"/>
                        </a:rPr>
                        <a:t>stained red, bi-lobed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Cytoplasmic granules are coarse &amp; stained dark blue with </a:t>
                      </a:r>
                      <a:r>
                        <a:rPr lang="en-GB" sz="2000" dirty="0" err="1">
                          <a:latin typeface="Times New Roman" panose="02020603050405020304" pitchFamily="18" charset="0"/>
                          <a:cs typeface="Times New Roman" panose="02020603050405020304" pitchFamily="18" charset="0"/>
                        </a:rPr>
                        <a:t>hematoxylin</a:t>
                      </a:r>
                      <a:r>
                        <a:rPr lang="en-GB" sz="2000" dirty="0">
                          <a:latin typeface="Times New Roman" panose="02020603050405020304" pitchFamily="18" charset="0"/>
                          <a:cs typeface="Times New Roman" panose="02020603050405020304" pitchFamily="18" charset="0"/>
                        </a:rPr>
                        <a:t>, S-shaped nucleus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349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Phagocytose bacteria and debris </a:t>
                      </a:r>
                    </a:p>
                    <a:p>
                      <a:pPr algn="just"/>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Secrete proteins cytotoxic to parasites, neutralize histamine &amp; phagocytose Ag-Ab complexes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participate in the hypersensitivity reaction by secreting histamine and heparin</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61425">
                <a:tc>
                  <a:txBody>
                    <a:bodyPr/>
                    <a:lstStyle/>
                    <a:p>
                      <a:pPr algn="just"/>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a:stretch>
            <a:fillRect/>
          </a:stretch>
        </p:blipFill>
        <p:spPr>
          <a:xfrm>
            <a:off x="1390793" y="5132862"/>
            <a:ext cx="1516181" cy="1477361"/>
          </a:xfrm>
          <a:prstGeom prst="rect">
            <a:avLst/>
          </a:prstGeom>
        </p:spPr>
      </p:pic>
      <p:pic>
        <p:nvPicPr>
          <p:cNvPr id="7" name="Picture 6"/>
          <p:cNvPicPr>
            <a:picLocks noChangeAspect="1"/>
          </p:cNvPicPr>
          <p:nvPr/>
        </p:nvPicPr>
        <p:blipFill>
          <a:blip r:embed="rId3"/>
          <a:stretch>
            <a:fillRect/>
          </a:stretch>
        </p:blipFill>
        <p:spPr>
          <a:xfrm>
            <a:off x="5206343" y="5067082"/>
            <a:ext cx="1851191" cy="1524510"/>
          </a:xfrm>
          <a:prstGeom prst="rect">
            <a:avLst/>
          </a:prstGeom>
        </p:spPr>
      </p:pic>
      <p:pic>
        <p:nvPicPr>
          <p:cNvPr id="8" name="Picture 7"/>
          <p:cNvPicPr>
            <a:picLocks noChangeAspect="1"/>
          </p:cNvPicPr>
          <p:nvPr/>
        </p:nvPicPr>
        <p:blipFill>
          <a:blip r:embed="rId4"/>
          <a:stretch>
            <a:fillRect/>
          </a:stretch>
        </p:blipFill>
        <p:spPr>
          <a:xfrm>
            <a:off x="9244510" y="5049714"/>
            <a:ext cx="1670856" cy="1559247"/>
          </a:xfrm>
          <a:prstGeom prst="rect">
            <a:avLst/>
          </a:prstGeom>
        </p:spPr>
      </p:pic>
    </p:spTree>
    <p:extLst>
      <p:ext uri="{BB962C8B-B14F-4D97-AF65-F5344CB8AC3E}">
        <p14:creationId xmlns:p14="http://schemas.microsoft.com/office/powerpoint/2010/main" val="397083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6114636"/>
              </p:ext>
            </p:extLst>
          </p:nvPr>
        </p:nvGraphicFramePr>
        <p:xfrm>
          <a:off x="163773" y="95530"/>
          <a:ext cx="11859906" cy="6660870"/>
        </p:xfrm>
        <a:graphic>
          <a:graphicData uri="http://schemas.openxmlformats.org/drawingml/2006/table">
            <a:tbl>
              <a:tblPr firstRow="1" bandRow="1">
                <a:tableStyleId>{5940675A-B579-460E-94D1-54222C63F5DA}</a:tableStyleId>
              </a:tblPr>
              <a:tblGrid>
                <a:gridCol w="5929953">
                  <a:extLst>
                    <a:ext uri="{9D8B030D-6E8A-4147-A177-3AD203B41FA5}">
                      <a16:colId xmlns:a16="http://schemas.microsoft.com/office/drawing/2014/main" val="20000"/>
                    </a:ext>
                  </a:extLst>
                </a:gridCol>
                <a:gridCol w="5929953">
                  <a:extLst>
                    <a:ext uri="{9D8B030D-6E8A-4147-A177-3AD203B41FA5}">
                      <a16:colId xmlns:a16="http://schemas.microsoft.com/office/drawing/2014/main" val="20001"/>
                    </a:ext>
                  </a:extLst>
                </a:gridCol>
              </a:tblGrid>
              <a:tr h="873457">
                <a:tc gridSpan="2">
                  <a:txBody>
                    <a:bodyPr/>
                    <a:lstStyle/>
                    <a:p>
                      <a:pPr algn="ctr"/>
                      <a:r>
                        <a:rPr lang="en-GB" sz="3600" b="1" dirty="0" err="1">
                          <a:solidFill>
                            <a:schemeClr val="accent6">
                              <a:lumMod val="50000"/>
                            </a:schemeClr>
                          </a:solidFill>
                          <a:latin typeface="Times New Roman" panose="02020603050405020304" pitchFamily="18" charset="0"/>
                          <a:cs typeface="Times New Roman" panose="02020603050405020304" pitchFamily="18" charset="0"/>
                        </a:rPr>
                        <a:t>Agranular</a:t>
                      </a:r>
                      <a:r>
                        <a:rPr lang="en-GB" sz="3600" b="1" baseline="0" dirty="0">
                          <a:solidFill>
                            <a:schemeClr val="accent6">
                              <a:lumMod val="50000"/>
                            </a:schemeClr>
                          </a:solidFill>
                          <a:latin typeface="Times New Roman" panose="02020603050405020304" pitchFamily="18" charset="0"/>
                          <a:cs typeface="Times New Roman" panose="02020603050405020304" pitchFamily="18" charset="0"/>
                        </a:rPr>
                        <a:t> leukocytes </a:t>
                      </a:r>
                      <a:endParaRPr lang="en-GB" sz="3600" b="1" dirty="0">
                        <a:solidFill>
                          <a:schemeClr val="accent6">
                            <a:lumMod val="50000"/>
                          </a:schemeClr>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2E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4275">
                <a:tc>
                  <a:txBody>
                    <a:bodyPr/>
                    <a:lstStyle/>
                    <a:p>
                      <a:pPr algn="ctr"/>
                      <a:r>
                        <a:rPr lang="en-GB" sz="3200" b="1" dirty="0">
                          <a:solidFill>
                            <a:schemeClr val="accent6">
                              <a:lumMod val="50000"/>
                            </a:schemeClr>
                          </a:solidFill>
                          <a:latin typeface="Times New Roman" panose="02020603050405020304" pitchFamily="18" charset="0"/>
                          <a:cs typeface="Times New Roman" panose="02020603050405020304" pitchFamily="18" charset="0"/>
                        </a:rPr>
                        <a:t>Lymphocytes </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chemeClr val="accent6">
                              <a:lumMod val="50000"/>
                            </a:schemeClr>
                          </a:solidFill>
                          <a:latin typeface="Times New Roman" panose="02020603050405020304" pitchFamily="18" charset="0"/>
                          <a:cs typeface="Times New Roman" panose="02020603050405020304" pitchFamily="18" charset="0"/>
                        </a:rPr>
                        <a:t>Monocytes </a:t>
                      </a:r>
                      <a:endParaRPr lang="en-GB" sz="2800" b="1" dirty="0">
                        <a:solidFill>
                          <a:schemeClr val="accent6">
                            <a:lumMod val="50000"/>
                          </a:schemeClr>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1667">
                <a:tc>
                  <a:txBody>
                    <a:bodyPr/>
                    <a:lstStyle/>
                    <a:p>
                      <a:pPr algn="just"/>
                      <a:r>
                        <a:rPr lang="en-GB" sz="2000" dirty="0">
                          <a:latin typeface="Times New Roman" panose="02020603050405020304" pitchFamily="18" charset="0"/>
                          <a:cs typeface="Times New Roman" panose="02020603050405020304" pitchFamily="18" charset="0"/>
                        </a:rPr>
                        <a:t>20–40%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5–10% of circulating WBCs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06666">
                <a:tc>
                  <a:txBody>
                    <a:bodyPr/>
                    <a:lstStyle/>
                    <a:p>
                      <a:pPr algn="just"/>
                      <a:r>
                        <a:rPr lang="en-GB" sz="2000" dirty="0">
                          <a:latin typeface="Times New Roman" panose="02020603050405020304" pitchFamily="18" charset="0"/>
                          <a:cs typeface="Times New Roman" panose="02020603050405020304" pitchFamily="18" charset="0"/>
                        </a:rPr>
                        <a:t> Spherical cell, scant cytoplasm and a round heterochromatic nucleus often with a small indentation</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Large spherical cells, abundant cytoplasm stains </a:t>
                      </a:r>
                      <a:r>
                        <a:rPr lang="en-GB" sz="2000" dirty="0" err="1">
                          <a:latin typeface="Times New Roman" panose="02020603050405020304" pitchFamily="18" charset="0"/>
                          <a:cs typeface="Times New Roman" panose="02020603050405020304" pitchFamily="18" charset="0"/>
                        </a:rPr>
                        <a:t>gray</a:t>
                      </a:r>
                      <a:r>
                        <a:rPr lang="en-GB" sz="2000" dirty="0">
                          <a:latin typeface="Times New Roman" panose="02020603050405020304" pitchFamily="18" charset="0"/>
                          <a:cs typeface="Times New Roman" panose="02020603050405020304" pitchFamily="18" charset="0"/>
                        </a:rPr>
                        <a:t>-blue, large U-shaped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066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Have diverse functional roles related to immune defense</a:t>
                      </a:r>
                      <a:r>
                        <a:rPr lang="en-GB" sz="2000" baseline="0" dirty="0">
                          <a:latin typeface="Times New Roman" panose="02020603050405020304" pitchFamily="18" charset="0"/>
                          <a:cs typeface="Times New Roman" panose="02020603050405020304" pitchFamily="18" charset="0"/>
                        </a:rPr>
                        <a:t> against invading microorganism, foreign antigen &amp; cancer cells</a:t>
                      </a:r>
                      <a:r>
                        <a:rPr lang="en-GB" sz="2000" dirty="0">
                          <a:latin typeface="Times New Roman" panose="02020603050405020304" pitchFamily="18" charset="0"/>
                          <a:cs typeface="Times New Roman" panose="02020603050405020304" pitchFamily="18" charset="0"/>
                        </a:rPr>
                        <a:t> </a:t>
                      </a:r>
                    </a:p>
                    <a:p>
                      <a:pPr algn="just"/>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000" dirty="0">
                          <a:latin typeface="Times New Roman" panose="02020603050405020304" pitchFamily="18" charset="0"/>
                          <a:cs typeface="Times New Roman" panose="02020603050405020304" pitchFamily="18" charset="0"/>
                        </a:rPr>
                        <a:t>Circulating monocytes are precursor</a:t>
                      </a:r>
                      <a:r>
                        <a:rPr lang="en-GB" sz="2000" baseline="0" dirty="0">
                          <a:latin typeface="Times New Roman" panose="02020603050405020304" pitchFamily="18" charset="0"/>
                          <a:cs typeface="Times New Roman" panose="02020603050405020304" pitchFamily="18" charset="0"/>
                        </a:rPr>
                        <a:t> cells of the mononuclear phagocyte system,</a:t>
                      </a:r>
                      <a:r>
                        <a:rPr lang="en-GB" sz="2000" dirty="0">
                          <a:latin typeface="Times New Roman" panose="02020603050405020304" pitchFamily="18" charset="0"/>
                          <a:cs typeface="Times New Roman" panose="02020603050405020304" pitchFamily="18" charset="0"/>
                        </a:rPr>
                        <a:t> function in phagocytosis and antigen presentation</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13611">
                <a:tc>
                  <a:txBody>
                    <a:bodyPr/>
                    <a:lstStyle/>
                    <a:p>
                      <a:pPr algn="just"/>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2279105" y="5067301"/>
            <a:ext cx="1264195" cy="1333500"/>
          </a:xfrm>
          <a:prstGeom prst="rect">
            <a:avLst/>
          </a:prstGeom>
        </p:spPr>
      </p:pic>
      <p:pic>
        <p:nvPicPr>
          <p:cNvPr id="3" name="Picture 2"/>
          <p:cNvPicPr>
            <a:picLocks noChangeAspect="1"/>
          </p:cNvPicPr>
          <p:nvPr/>
        </p:nvPicPr>
        <p:blipFill rotWithShape="1">
          <a:blip r:embed="rId3"/>
          <a:srcRect t="3301"/>
          <a:stretch/>
        </p:blipFill>
        <p:spPr>
          <a:xfrm>
            <a:off x="8143376" y="4888782"/>
            <a:ext cx="1940424" cy="1778718"/>
          </a:xfrm>
          <a:prstGeom prst="rect">
            <a:avLst/>
          </a:prstGeom>
        </p:spPr>
      </p:pic>
    </p:spTree>
    <p:extLst>
      <p:ext uri="{BB962C8B-B14F-4D97-AF65-F5344CB8AC3E}">
        <p14:creationId xmlns:p14="http://schemas.microsoft.com/office/powerpoint/2010/main" val="263845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Apparatus and materials </a:t>
            </a:r>
          </a:p>
        </p:txBody>
      </p:sp>
      <p:sp>
        <p:nvSpPr>
          <p:cNvPr id="7" name="TextBox 6"/>
          <p:cNvSpPr txBox="1"/>
          <p:nvPr/>
        </p:nvSpPr>
        <p:spPr>
          <a:xfrm>
            <a:off x="436098" y="1983545"/>
            <a:ext cx="11282290" cy="4319452"/>
          </a:xfrm>
          <a:prstGeom prst="rect">
            <a:avLst/>
          </a:prstGeom>
          <a:noFill/>
        </p:spPr>
        <p:txBody>
          <a:bodyPr wrap="square" rtlCol="0">
            <a:spAutoFit/>
          </a:bodyPr>
          <a:lstStyle/>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 Microscope</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Clean glass slides, sterile lancet, cotton and gauze swabs, &amp; 70% alcohol</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drop bottle containing Leishman’s stain</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wash bottle </a:t>
            </a:r>
            <a:r>
              <a:rPr lang="en-GB" sz="2400">
                <a:solidFill>
                  <a:srgbClr val="000000"/>
                </a:solidFill>
                <a:latin typeface="Times New Roman" panose="02020603050405020304" pitchFamily="18" charset="0"/>
                <a:cs typeface="Times New Roman" panose="02020603050405020304" pitchFamily="18" charset="0"/>
              </a:rPr>
              <a:t>of dis</a:t>
            </a:r>
            <a:r>
              <a:rPr lang="en-GB" sz="1800" kern="1200">
                <a:solidFill>
                  <a:srgbClr val="000000"/>
                </a:solidFill>
                <a:effectLst/>
                <a:latin typeface="Times New Roman" panose="02020603050405020304" pitchFamily="18" charset="0"/>
                <a:ea typeface="+mn-ea"/>
                <a:cs typeface="Times New Roman" panose="02020603050405020304" pitchFamily="18" charset="0"/>
              </a:rPr>
              <a:t>Leishman’s stain</a:t>
            </a:r>
            <a:r>
              <a:rPr lang="en-GB" sz="2400">
                <a:solidFill>
                  <a:srgbClr val="000000"/>
                </a:solidFill>
                <a:latin typeface="Times New Roman" panose="02020603050405020304" pitchFamily="18" charset="0"/>
                <a:cs typeface="Times New Roman" panose="02020603050405020304" pitchFamily="18" charset="0"/>
              </a:rPr>
              <a:t>tilled </a:t>
            </a:r>
            <a:r>
              <a:rPr lang="en-GB" sz="2400" dirty="0">
                <a:solidFill>
                  <a:srgbClr val="000000"/>
                </a:solidFill>
                <a:latin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191206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Apparatus and materials </a:t>
            </a:r>
          </a:p>
        </p:txBody>
      </p:sp>
      <p:sp>
        <p:nvSpPr>
          <p:cNvPr id="7" name="TextBox 6"/>
          <p:cNvSpPr txBox="1"/>
          <p:nvPr/>
        </p:nvSpPr>
        <p:spPr>
          <a:xfrm>
            <a:off x="436098" y="1983545"/>
            <a:ext cx="11282290" cy="5047536"/>
          </a:xfrm>
          <a:prstGeom prst="rect">
            <a:avLst/>
          </a:prstGeom>
          <a:noFill/>
        </p:spPr>
        <p:txBody>
          <a:bodyPr wrap="square" rtlCol="0">
            <a:spAutoFit/>
          </a:bodyPr>
          <a:lstStyle/>
          <a:p>
            <a:pPr marL="457200" indent="-457200" algn="just">
              <a:lnSpc>
                <a:spcPct val="200000"/>
              </a:lnSpc>
              <a:buClr>
                <a:schemeClr val="accent2"/>
              </a:buClr>
              <a:buFont typeface="Wingdings" panose="05000000000000000000" pitchFamily="2" charset="2"/>
              <a:buChar char="q"/>
            </a:pPr>
            <a:r>
              <a:rPr lang="en-GB" sz="2800" b="1" dirty="0">
                <a:solidFill>
                  <a:srgbClr val="000000"/>
                </a:solidFill>
                <a:latin typeface="Times New Roman" panose="02020603050405020304" pitchFamily="18" charset="0"/>
                <a:cs typeface="Times New Roman" panose="02020603050405020304" pitchFamily="18" charset="0"/>
              </a:rPr>
              <a:t>Leishman’s stain</a:t>
            </a:r>
            <a:endParaRPr lang="en-GB" sz="28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It contains a compound dye ’’</a:t>
            </a:r>
            <a:r>
              <a:rPr lang="en-GB" sz="2400" dirty="0" err="1">
                <a:solidFill>
                  <a:srgbClr val="000000"/>
                </a:solidFill>
                <a:latin typeface="Times New Roman" panose="02020603050405020304" pitchFamily="18" charset="0"/>
                <a:cs typeface="Times New Roman" panose="02020603050405020304" pitchFamily="18" charset="0"/>
              </a:rPr>
              <a:t>eosinate</a:t>
            </a:r>
            <a:r>
              <a:rPr lang="en-GB" sz="2400" dirty="0">
                <a:solidFill>
                  <a:srgbClr val="000000"/>
                </a:solidFill>
                <a:latin typeface="Times New Roman" panose="02020603050405020304" pitchFamily="18" charset="0"/>
                <a:cs typeface="Times New Roman" panose="02020603050405020304" pitchFamily="18" charset="0"/>
              </a:rPr>
              <a:t> of methylene-blue’’ dissolved in acetone-free methyl alcohol. </a:t>
            </a:r>
          </a:p>
          <a:p>
            <a:pPr marL="914400" lvl="1" indent="-457200" algn="just">
              <a:lnSpc>
                <a:spcPct val="250000"/>
              </a:lnSpc>
              <a:buFont typeface="+mj-lt"/>
              <a:buAutoNum type="arabicPeriod"/>
            </a:pPr>
            <a:r>
              <a:rPr lang="en-GB" sz="2400" b="1" dirty="0">
                <a:solidFill>
                  <a:srgbClr val="000000"/>
                </a:solidFill>
                <a:latin typeface="Times New Roman" panose="02020603050405020304" pitchFamily="18" charset="0"/>
                <a:cs typeface="Times New Roman" panose="02020603050405020304" pitchFamily="18" charset="0"/>
              </a:rPr>
              <a:t>Eosin;</a:t>
            </a:r>
            <a:r>
              <a:rPr lang="en-GB" sz="2000" dirty="0">
                <a:solidFill>
                  <a:srgbClr val="000000"/>
                </a:solidFill>
                <a:latin typeface="Times New Roman" panose="02020603050405020304" pitchFamily="18" charset="0"/>
                <a:cs typeface="Times New Roman" panose="02020603050405020304" pitchFamily="18" charset="0"/>
              </a:rPr>
              <a:t> It is an acidic dye and stains basic granules in the cytoplasm a </a:t>
            </a:r>
            <a:r>
              <a:rPr lang="en-GB" sz="2000" dirty="0">
                <a:solidFill>
                  <a:srgbClr val="FF0000"/>
                </a:solidFill>
                <a:latin typeface="Times New Roman" panose="02020603050405020304" pitchFamily="18" charset="0"/>
                <a:cs typeface="Times New Roman" panose="02020603050405020304" pitchFamily="18" charset="0"/>
              </a:rPr>
              <a:t>red </a:t>
            </a:r>
            <a:r>
              <a:rPr lang="en-GB" sz="2000" dirty="0" err="1">
                <a:solidFill>
                  <a:srgbClr val="FF0000"/>
                </a:solidFill>
                <a:latin typeface="Times New Roman" panose="02020603050405020304" pitchFamily="18" charset="0"/>
                <a:cs typeface="Times New Roman" panose="02020603050405020304" pitchFamily="18" charset="0"/>
              </a:rPr>
              <a:t>color</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a:solidFill>
                  <a:srgbClr val="000000"/>
                </a:solidFill>
                <a:latin typeface="Times New Roman" panose="02020603050405020304" pitchFamily="18" charset="0"/>
                <a:cs typeface="Times New Roman" panose="02020603050405020304" pitchFamily="18" charset="0"/>
              </a:rPr>
              <a:t>(eosinophil).	</a:t>
            </a:r>
          </a:p>
          <a:p>
            <a:pPr marL="914400" lvl="1" indent="-457200" algn="just">
              <a:lnSpc>
                <a:spcPct val="250000"/>
              </a:lnSpc>
              <a:buFont typeface="+mj-lt"/>
              <a:buAutoNum type="arabicPeriod"/>
            </a:pPr>
            <a:r>
              <a:rPr lang="en-GB" sz="2400" b="1" dirty="0">
                <a:solidFill>
                  <a:srgbClr val="000000"/>
                </a:solidFill>
                <a:latin typeface="Times New Roman" panose="02020603050405020304" pitchFamily="18" charset="0"/>
                <a:cs typeface="Times New Roman" panose="02020603050405020304" pitchFamily="18" charset="0"/>
              </a:rPr>
              <a:t>Methylene-blue;</a:t>
            </a:r>
            <a:r>
              <a:rPr lang="en-GB" sz="2000" dirty="0">
                <a:solidFill>
                  <a:srgbClr val="000000"/>
                </a:solidFill>
                <a:latin typeface="Times New Roman" panose="02020603050405020304" pitchFamily="18" charset="0"/>
                <a:cs typeface="Times New Roman" panose="02020603050405020304" pitchFamily="18" charset="0"/>
              </a:rPr>
              <a:t> It is a basic dye and stains acidic granules in the cytoplasm a </a:t>
            </a:r>
            <a:r>
              <a:rPr lang="en-GB" sz="2000" dirty="0">
                <a:solidFill>
                  <a:srgbClr val="0070C0"/>
                </a:solidFill>
                <a:latin typeface="Times New Roman" panose="02020603050405020304" pitchFamily="18" charset="0"/>
                <a:cs typeface="Times New Roman" panose="02020603050405020304" pitchFamily="18" charset="0"/>
              </a:rPr>
              <a:t>blue-violet. </a:t>
            </a:r>
            <a:r>
              <a:rPr lang="en-GB" sz="2000" dirty="0" err="1">
                <a:solidFill>
                  <a:srgbClr val="0070C0"/>
                </a:solidFill>
                <a:latin typeface="Times New Roman" panose="02020603050405020304" pitchFamily="18" charset="0"/>
                <a:cs typeface="Times New Roman" panose="02020603050405020304" pitchFamily="18" charset="0"/>
              </a:rPr>
              <a:t>Color</a:t>
            </a:r>
            <a:r>
              <a:rPr lang="en-GB" sz="2000" dirty="0">
                <a:solidFill>
                  <a:srgbClr val="000000"/>
                </a:solidFill>
                <a:latin typeface="Times New Roman" panose="02020603050405020304" pitchFamily="18" charset="0"/>
                <a:cs typeface="Times New Roman" panose="02020603050405020304" pitchFamily="18" charset="0"/>
              </a:rPr>
              <a:t> (basophil). </a:t>
            </a:r>
          </a:p>
        </p:txBody>
      </p:sp>
    </p:spTree>
    <p:extLst>
      <p:ext uri="{BB962C8B-B14F-4D97-AF65-F5344CB8AC3E}">
        <p14:creationId xmlns:p14="http://schemas.microsoft.com/office/powerpoint/2010/main" val="174535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Steps in differential WBC count</a:t>
            </a:r>
          </a:p>
        </p:txBody>
      </p:sp>
      <p:sp>
        <p:nvSpPr>
          <p:cNvPr id="7" name="TextBox 6"/>
          <p:cNvSpPr txBox="1"/>
          <p:nvPr/>
        </p:nvSpPr>
        <p:spPr>
          <a:xfrm>
            <a:off x="436098" y="1983545"/>
            <a:ext cx="11282290" cy="4319452"/>
          </a:xfrm>
          <a:prstGeom prst="rect">
            <a:avLst/>
          </a:prstGeom>
          <a:noFill/>
        </p:spPr>
        <p:txBody>
          <a:bodyPr wrap="square" rtlCol="0">
            <a:spAutoFit/>
          </a:bodyPr>
          <a:lstStyle/>
          <a:p>
            <a:pPr marL="457200" indent="-457200" algn="just">
              <a:lnSpc>
                <a:spcPct val="300000"/>
              </a:lnSpc>
              <a:buClr>
                <a:schemeClr val="accent2">
                  <a:lumMod val="50000"/>
                </a:schemeClr>
              </a:buClr>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Preparing the blood films. </a:t>
            </a:r>
          </a:p>
          <a:p>
            <a:pPr marL="457200" indent="-457200" algn="just">
              <a:lnSpc>
                <a:spcPct val="300000"/>
              </a:lnSpc>
              <a:buClr>
                <a:schemeClr val="accent2">
                  <a:lumMod val="50000"/>
                </a:schemeClr>
              </a:buClr>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Examining the blood smears and choosing the ideal films for staining. </a:t>
            </a:r>
          </a:p>
          <a:p>
            <a:pPr marL="457200" indent="-457200" algn="just">
              <a:lnSpc>
                <a:spcPct val="300000"/>
              </a:lnSpc>
              <a:buClr>
                <a:schemeClr val="accent2">
                  <a:lumMod val="50000"/>
                </a:schemeClr>
              </a:buClr>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Fixing and staining the blood films. </a:t>
            </a:r>
          </a:p>
          <a:p>
            <a:pPr marL="457200" indent="-457200" algn="just">
              <a:lnSpc>
                <a:spcPct val="300000"/>
              </a:lnSpc>
              <a:buClr>
                <a:schemeClr val="accent2">
                  <a:lumMod val="50000"/>
                </a:schemeClr>
              </a:buClr>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Identification and counting of various leukocytes.</a:t>
            </a:r>
          </a:p>
        </p:txBody>
      </p:sp>
    </p:spTree>
    <p:extLst>
      <p:ext uri="{BB962C8B-B14F-4D97-AF65-F5344CB8AC3E}">
        <p14:creationId xmlns:p14="http://schemas.microsoft.com/office/powerpoint/2010/main" val="268184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216026"/>
          </a:xfrm>
          <a:prstGeom prst="rect">
            <a:avLst/>
          </a:prstGeom>
          <a:noFill/>
        </p:spPr>
        <p:txBody>
          <a:bodyPr wrap="square" rtlCol="0">
            <a:spAutoFit/>
          </a:bodyPr>
          <a:lstStyle/>
          <a:p>
            <a:pPr marL="457200" indent="-457200" algn="just">
              <a:lnSpc>
                <a:spcPct val="25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Place 3 or 4 slides on a white sheet of paper on your work-table. </a:t>
            </a:r>
          </a:p>
          <a:p>
            <a:pPr marL="457200" indent="-457200" algn="just">
              <a:lnSpc>
                <a:spcPct val="25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Allow a medium-sized drop of blood to form on the finger-tip.</a:t>
            </a:r>
          </a:p>
          <a:p>
            <a:pPr marL="457200" indent="-457200" algn="just">
              <a:lnSpc>
                <a:spcPct val="25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 Steady the pricked finger. Lift a slide from the table, holding it along its long edges. Then touch its </a:t>
            </a:r>
            <a:r>
              <a:rPr lang="en-GB" sz="2800" dirty="0" err="1">
                <a:solidFill>
                  <a:srgbClr val="000000"/>
                </a:solidFill>
                <a:latin typeface="Times New Roman" panose="02020603050405020304" pitchFamily="18" charset="0"/>
                <a:cs typeface="Times New Roman" panose="02020603050405020304" pitchFamily="18" charset="0"/>
              </a:rPr>
              <a:t>center</a:t>
            </a:r>
            <a:r>
              <a:rPr lang="en-GB" sz="2800" dirty="0">
                <a:solidFill>
                  <a:srgbClr val="000000"/>
                </a:solidFill>
                <a:latin typeface="Times New Roman" panose="02020603050405020304" pitchFamily="18" charset="0"/>
                <a:cs typeface="Times New Roman" panose="02020603050405020304" pitchFamily="18" charset="0"/>
              </a:rPr>
              <a:t> to the blood drop.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273465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216026"/>
          </a:xfrm>
          <a:prstGeom prst="rect">
            <a:avLst/>
          </a:prstGeom>
          <a:noFill/>
        </p:spPr>
        <p:txBody>
          <a:bodyPr wrap="square" rtlCol="0">
            <a:spAutoFit/>
          </a:bodyPr>
          <a:lstStyle/>
          <a:p>
            <a:pPr marL="457200" indent="-45720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Place the slide with the blood drop flat on the table. Now grasp the long edges of a second slide, the “spreader”, between thumb and fingers.</a:t>
            </a:r>
          </a:p>
          <a:p>
            <a:pPr marL="457200" indent="-45720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Place the narrow edge of the spreader on the first slide, at an angle of 40°, just in front of the blood drop.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368974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25334"/>
          <a:stretch/>
        </p:blipFill>
        <p:spPr>
          <a:xfrm>
            <a:off x="581192" y="2143125"/>
            <a:ext cx="11029615" cy="4435475"/>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62558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78" y="2199920"/>
            <a:ext cx="12002843" cy="3883380"/>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207170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3970318"/>
          </a:xfrm>
          <a:prstGeom prst="rect">
            <a:avLst/>
          </a:prstGeom>
          <a:noFill/>
        </p:spPr>
        <p:txBody>
          <a:bodyPr wrap="square" rtlCol="0">
            <a:spAutoFit/>
          </a:bodyPr>
          <a:lstStyle/>
          <a:p>
            <a:pPr marL="514350" indent="-514350" algn="just">
              <a:lnSpc>
                <a:spcPct val="300000"/>
              </a:lnSpc>
              <a:buFont typeface="+mj-lt"/>
              <a:buAutoNum type="arabicPeriod" startAt="6"/>
            </a:pPr>
            <a:r>
              <a:rPr lang="en-GB" sz="2800" dirty="0">
                <a:solidFill>
                  <a:srgbClr val="000000"/>
                </a:solidFill>
                <a:latin typeface="Times New Roman" panose="02020603050405020304" pitchFamily="18" charset="0"/>
                <a:cs typeface="Times New Roman" panose="02020603050405020304" pitchFamily="18" charset="0"/>
              </a:rPr>
              <a:t>Steady the first slide, and maintaining a light but even pressure and 40° angle, move the spreader forwards in a single, smooth, fairly fast motion, pulling the blood behind it in the form of a thin smear.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Tree>
    <p:extLst>
      <p:ext uri="{BB962C8B-B14F-4D97-AF65-F5344CB8AC3E}">
        <p14:creationId xmlns:p14="http://schemas.microsoft.com/office/powerpoint/2010/main" val="322592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Principle </a:t>
            </a:r>
          </a:p>
        </p:txBody>
      </p:sp>
      <p:sp>
        <p:nvSpPr>
          <p:cNvPr id="7" name="TextBox 6"/>
          <p:cNvSpPr txBox="1"/>
          <p:nvPr/>
        </p:nvSpPr>
        <p:spPr>
          <a:xfrm>
            <a:off x="436098" y="1983545"/>
            <a:ext cx="11282290" cy="4524315"/>
          </a:xfrm>
          <a:prstGeom prst="rect">
            <a:avLst/>
          </a:prstGeom>
          <a:noFill/>
        </p:spPr>
        <p:txBody>
          <a:bodyPr wrap="square" rtlCol="0">
            <a:spAutoFit/>
          </a:bodyPr>
          <a:lstStyle/>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 blood film is stained with Leishman’s stain and scanned under oil immersion, from one end to the other. </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As each WBC is encountered, it is identified until 200 leukocytes have been examined. </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The percentage distribution of each type of WBC is then calculated. </a:t>
            </a:r>
          </a:p>
        </p:txBody>
      </p:sp>
    </p:spTree>
    <p:extLst>
      <p:ext uri="{BB962C8B-B14F-4D97-AF65-F5344CB8AC3E}">
        <p14:creationId xmlns:p14="http://schemas.microsoft.com/office/powerpoint/2010/main" val="258843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700" y="368300"/>
            <a:ext cx="11442700" cy="369332"/>
          </a:xfrm>
          <a:prstGeom prst="rect">
            <a:avLst/>
          </a:prstGeom>
          <a:solidFill>
            <a:schemeClr val="bg1"/>
          </a:solidFill>
        </p:spPr>
        <p:txBody>
          <a:bodyPr wrap="square" rtlCol="0">
            <a:spAutoFit/>
          </a:bodyPr>
          <a:lstStyle/>
          <a:p>
            <a:endParaRPr lang="en-GB"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259" b="4815"/>
          <a:stretch/>
        </p:blipFill>
        <p:spPr>
          <a:xfrm>
            <a:off x="847725" y="63500"/>
            <a:ext cx="10496550" cy="6731000"/>
          </a:xfrm>
          <a:prstGeom prst="rect">
            <a:avLst/>
          </a:prstGeom>
        </p:spPr>
      </p:pic>
    </p:spTree>
    <p:extLst>
      <p:ext uri="{BB962C8B-B14F-4D97-AF65-F5344CB8AC3E}">
        <p14:creationId xmlns:p14="http://schemas.microsoft.com/office/powerpoint/2010/main" val="57112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Preparing the blood films</a:t>
            </a:r>
          </a:p>
        </p:txBody>
      </p:sp>
      <p:sp>
        <p:nvSpPr>
          <p:cNvPr id="7" name="TextBox 6"/>
          <p:cNvSpPr txBox="1"/>
          <p:nvPr/>
        </p:nvSpPr>
        <p:spPr>
          <a:xfrm>
            <a:off x="436098" y="1983545"/>
            <a:ext cx="11282290" cy="4216026"/>
          </a:xfrm>
          <a:prstGeom prst="rect">
            <a:avLst/>
          </a:prstGeom>
          <a:noFill/>
        </p:spPr>
        <p:txBody>
          <a:bodyPr wrap="square" rtlCol="0">
            <a:spAutoFit/>
          </a:bodyPr>
          <a:lstStyle/>
          <a:p>
            <a:pPr marL="514350" indent="-514350" algn="just">
              <a:lnSpc>
                <a:spcPct val="250000"/>
              </a:lnSpc>
              <a:buFont typeface="+mj-lt"/>
              <a:buAutoNum type="arabicPeriod" startAt="7"/>
            </a:pPr>
            <a:r>
              <a:rPr lang="en-GB" sz="2800" dirty="0">
                <a:solidFill>
                  <a:srgbClr val="000000"/>
                </a:solidFill>
                <a:latin typeface="Times New Roman" panose="02020603050405020304" pitchFamily="18" charset="0"/>
                <a:cs typeface="Times New Roman" panose="02020603050405020304" pitchFamily="18" charset="0"/>
              </a:rPr>
              <a:t>Make as many trials as possible to get acceptable films, keeping in mind the features of an ideal blood smear. </a:t>
            </a:r>
          </a:p>
          <a:p>
            <a:pPr marL="514350" indent="-514350" algn="just">
              <a:lnSpc>
                <a:spcPct val="250000"/>
              </a:lnSpc>
              <a:buFont typeface="+mj-lt"/>
              <a:buAutoNum type="arabicPeriod" startAt="7"/>
            </a:pPr>
            <a:r>
              <a:rPr lang="en-GB" sz="2800" dirty="0">
                <a:solidFill>
                  <a:srgbClr val="000000"/>
                </a:solidFill>
                <a:latin typeface="Times New Roman" panose="02020603050405020304" pitchFamily="18" charset="0"/>
                <a:cs typeface="Times New Roman" panose="02020603050405020304" pitchFamily="18" charset="0"/>
              </a:rPr>
              <a:t>Dry the film by waving the slide in the air (Do not try to blot-dry the film).</a:t>
            </a:r>
          </a:p>
        </p:txBody>
      </p:sp>
    </p:spTree>
    <p:extLst>
      <p:ext uri="{BB962C8B-B14F-4D97-AF65-F5344CB8AC3E}">
        <p14:creationId xmlns:p14="http://schemas.microsoft.com/office/powerpoint/2010/main" val="70771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524315"/>
          </a:xfrm>
          <a:prstGeom prst="rect">
            <a:avLst/>
          </a:prstGeom>
          <a:noFill/>
        </p:spPr>
        <p:txBody>
          <a:bodyPr wrap="square" rtlCol="0">
            <a:spAutoFit/>
          </a:bodyPr>
          <a:lstStyle/>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The blood film should occupy the middle two-thirds of the slide. </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It should be tongue-shaped, (broad at the head and taper towards the other end, but without any ‘tails’).</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It should be translucent, with no vacant areas, striations, or ‘granular’ areas.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Features of an ideal blood film</a:t>
            </a:r>
          </a:p>
        </p:txBody>
      </p:sp>
    </p:spTree>
    <p:extLst>
      <p:ext uri="{BB962C8B-B14F-4D97-AF65-F5344CB8AC3E}">
        <p14:creationId xmlns:p14="http://schemas.microsoft.com/office/powerpoint/2010/main" val="283965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799473" y="2662120"/>
            <a:ext cx="8593052" cy="2567264"/>
          </a:xfrm>
        </p:spPr>
      </p:pic>
      <p:sp>
        <p:nvSpPr>
          <p:cNvPr id="5" name="TextBox 4"/>
          <p:cNvSpPr txBox="1"/>
          <p:nvPr/>
        </p:nvSpPr>
        <p:spPr>
          <a:xfrm>
            <a:off x="3973800" y="5674054"/>
            <a:ext cx="1202498" cy="461665"/>
          </a:xfrm>
          <a:prstGeom prst="rect">
            <a:avLst/>
          </a:prstGeom>
          <a:noFill/>
        </p:spPr>
        <p:txBody>
          <a:bodyPr wrap="square" rtlCol="0">
            <a:spAutoFit/>
          </a:bodyPr>
          <a:lstStyle/>
          <a:p>
            <a:r>
              <a:rPr lang="en-GB" sz="2400" b="1" dirty="0">
                <a:solidFill>
                  <a:srgbClr val="000000"/>
                </a:solidFill>
              </a:rPr>
              <a:t>Head </a:t>
            </a:r>
            <a:endParaRPr lang="en-GB" b="1" dirty="0">
              <a:solidFill>
                <a:srgbClr val="000000"/>
              </a:solidFill>
            </a:endParaRPr>
          </a:p>
        </p:txBody>
      </p:sp>
      <p:sp>
        <p:nvSpPr>
          <p:cNvPr id="6" name="TextBox 5"/>
          <p:cNvSpPr txBox="1"/>
          <p:nvPr/>
        </p:nvSpPr>
        <p:spPr>
          <a:xfrm>
            <a:off x="5755576" y="5674052"/>
            <a:ext cx="1202498" cy="461665"/>
          </a:xfrm>
          <a:prstGeom prst="rect">
            <a:avLst/>
          </a:prstGeom>
          <a:noFill/>
        </p:spPr>
        <p:txBody>
          <a:bodyPr wrap="square" rtlCol="0">
            <a:spAutoFit/>
          </a:bodyPr>
          <a:lstStyle/>
          <a:p>
            <a:r>
              <a:rPr lang="en-GB" sz="2400" b="1" dirty="0">
                <a:solidFill>
                  <a:srgbClr val="000000"/>
                </a:solidFill>
              </a:rPr>
              <a:t>Body </a:t>
            </a:r>
            <a:endParaRPr lang="en-GB" b="1" dirty="0">
              <a:solidFill>
                <a:srgbClr val="000000"/>
              </a:solidFill>
            </a:endParaRPr>
          </a:p>
        </p:txBody>
      </p:sp>
      <p:sp>
        <p:nvSpPr>
          <p:cNvPr id="7" name="TextBox 6"/>
          <p:cNvSpPr txBox="1"/>
          <p:nvPr/>
        </p:nvSpPr>
        <p:spPr>
          <a:xfrm>
            <a:off x="7537353" y="5674053"/>
            <a:ext cx="1202498" cy="461665"/>
          </a:xfrm>
          <a:prstGeom prst="rect">
            <a:avLst/>
          </a:prstGeom>
          <a:noFill/>
        </p:spPr>
        <p:txBody>
          <a:bodyPr wrap="square" rtlCol="0">
            <a:spAutoFit/>
          </a:bodyPr>
          <a:lstStyle/>
          <a:p>
            <a:r>
              <a:rPr lang="en-GB" sz="2400" b="1" dirty="0">
                <a:solidFill>
                  <a:srgbClr val="000000"/>
                </a:solidFill>
              </a:rPr>
              <a:t>Tail </a:t>
            </a:r>
            <a:endParaRPr lang="en-GB" b="1" dirty="0">
              <a:solidFill>
                <a:srgbClr val="000000"/>
              </a:solidFill>
            </a:endParaRPr>
          </a:p>
        </p:txBody>
      </p:sp>
      <p:sp>
        <p:nvSpPr>
          <p:cNvPr id="8" name="TextBox 7"/>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Features of an ideal blood film</a:t>
            </a:r>
          </a:p>
        </p:txBody>
      </p:sp>
    </p:spTree>
    <p:extLst>
      <p:ext uri="{BB962C8B-B14F-4D97-AF65-F5344CB8AC3E}">
        <p14:creationId xmlns:p14="http://schemas.microsoft.com/office/powerpoint/2010/main" val="237661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Features of an ideal blood film</a:t>
            </a:r>
          </a:p>
        </p:txBody>
      </p:sp>
      <p:sp>
        <p:nvSpPr>
          <p:cNvPr id="7" name="TextBox 6"/>
          <p:cNvSpPr txBox="1"/>
          <p:nvPr/>
        </p:nvSpPr>
        <p:spPr>
          <a:xfrm>
            <a:off x="436098" y="1983545"/>
            <a:ext cx="11282290" cy="4524315"/>
          </a:xfrm>
          <a:prstGeom prst="rect">
            <a:avLst/>
          </a:prstGeom>
          <a:noFill/>
        </p:spPr>
        <p:txBody>
          <a:bodyPr wrap="square" rtlCol="0">
            <a:spAutoFit/>
          </a:bodyPr>
          <a:lstStyle/>
          <a:p>
            <a:pPr marL="457200" indent="-457200" algn="just">
              <a:lnSpc>
                <a:spcPct val="300000"/>
              </a:lnSpc>
              <a:buFont typeface="+mj-lt"/>
              <a:buAutoNum type="arabicPeriod" startAt="4"/>
            </a:pPr>
            <a:r>
              <a:rPr lang="en-GB" sz="2400" dirty="0">
                <a:solidFill>
                  <a:srgbClr val="000000"/>
                </a:solidFill>
                <a:latin typeface="Times New Roman" panose="02020603050405020304" pitchFamily="18" charset="0"/>
                <a:cs typeface="Times New Roman" panose="02020603050405020304" pitchFamily="18" charset="0"/>
              </a:rPr>
              <a:t>It should be neither very thick nor very thin. A thin film looks faintly pink against a white surface, while a thick smear appears red. </a:t>
            </a:r>
          </a:p>
          <a:p>
            <a:pPr marL="457200" indent="-457200" algn="just">
              <a:lnSpc>
                <a:spcPct val="300000"/>
              </a:lnSpc>
              <a:buFont typeface="+mj-lt"/>
              <a:buAutoNum type="arabicPeriod" startAt="4"/>
            </a:pPr>
            <a:r>
              <a:rPr lang="en-GB" sz="2400" dirty="0">
                <a:solidFill>
                  <a:srgbClr val="000000"/>
                </a:solidFill>
                <a:latin typeface="Times New Roman" panose="02020603050405020304" pitchFamily="18" charset="0"/>
                <a:cs typeface="Times New Roman" panose="02020603050405020304" pitchFamily="18" charset="0"/>
              </a:rPr>
              <a:t>The red cells, as seen under the microscope, should lie separately from each other without any crowding. </a:t>
            </a:r>
          </a:p>
        </p:txBody>
      </p:sp>
    </p:spTree>
    <p:extLst>
      <p:ext uri="{BB962C8B-B14F-4D97-AF65-F5344CB8AC3E}">
        <p14:creationId xmlns:p14="http://schemas.microsoft.com/office/powerpoint/2010/main" val="400236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43199" y="-2247900"/>
            <a:ext cx="6705601" cy="11353800"/>
          </a:xfrm>
          <a:prstGeom prst="rect">
            <a:avLst/>
          </a:prstGeom>
        </p:spPr>
      </p:pic>
    </p:spTree>
    <p:extLst>
      <p:ext uri="{BB962C8B-B14F-4D97-AF65-F5344CB8AC3E}">
        <p14:creationId xmlns:p14="http://schemas.microsoft.com/office/powerpoint/2010/main" val="142612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708981"/>
          </a:xfrm>
          <a:prstGeom prst="rect">
            <a:avLst/>
          </a:prstGeom>
          <a:noFill/>
        </p:spPr>
        <p:txBody>
          <a:bodyPr wrap="square" rtlCol="0">
            <a:spAutoFit/>
          </a:bodyPr>
          <a:lstStyle/>
          <a:p>
            <a:pPr marL="457200" indent="-457200">
              <a:lnSpc>
                <a:spcPct val="300000"/>
              </a:lnSpc>
              <a:buClr>
                <a:schemeClr val="accent2"/>
              </a:buClr>
              <a:buFont typeface="Wingdings" panose="05000000000000000000" pitchFamily="2" charset="2"/>
              <a:buChar char="q"/>
            </a:pPr>
            <a:r>
              <a:rPr lang="en-GB" sz="2800" b="1" dirty="0">
                <a:solidFill>
                  <a:srgbClr val="000000"/>
                </a:solidFill>
                <a:latin typeface="Times New Roman" panose="02020603050405020304" pitchFamily="18" charset="0"/>
                <a:cs typeface="Times New Roman" panose="02020603050405020304" pitchFamily="18" charset="0"/>
              </a:rPr>
              <a:t>Fixation</a:t>
            </a:r>
            <a:r>
              <a:rPr lang="en-GB" sz="2400" dirty="0">
                <a:solidFill>
                  <a:srgbClr val="000000"/>
                </a:solidFill>
                <a:latin typeface="Times New Roman" panose="02020603050405020304" pitchFamily="18" charset="0"/>
                <a:cs typeface="Times New Roman" panose="02020603050405020304" pitchFamily="18" charset="0"/>
              </a:rPr>
              <a:t>: is the process that makes the blood film adhere to the glass slide. It also preserves the shape and chemistry of cells as near living cells as possible. </a:t>
            </a:r>
          </a:p>
          <a:p>
            <a:pPr marL="457200" indent="-457200">
              <a:lnSpc>
                <a:spcPct val="300000"/>
              </a:lnSpc>
              <a:buClr>
                <a:schemeClr val="accent2"/>
              </a:buClr>
              <a:buFont typeface="Wingdings" panose="05000000000000000000" pitchFamily="2" charset="2"/>
              <a:buChar char="q"/>
            </a:pPr>
            <a:r>
              <a:rPr lang="en-GB" sz="2800" b="1" dirty="0">
                <a:solidFill>
                  <a:srgbClr val="000000"/>
                </a:solidFill>
                <a:latin typeface="Times New Roman" panose="02020603050405020304" pitchFamily="18" charset="0"/>
                <a:cs typeface="Times New Roman" panose="02020603050405020304" pitchFamily="18" charset="0"/>
              </a:rPr>
              <a:t>Staining</a:t>
            </a:r>
            <a:r>
              <a:rPr lang="en-GB" sz="2400" dirty="0">
                <a:solidFill>
                  <a:srgbClr val="000000"/>
                </a:solidFill>
                <a:latin typeface="Times New Roman" panose="02020603050405020304" pitchFamily="18" charset="0"/>
                <a:cs typeface="Times New Roman" panose="02020603050405020304" pitchFamily="18" charset="0"/>
              </a:rPr>
              <a:t>: is the process that stains (</a:t>
            </a:r>
            <a:r>
              <a:rPr lang="en-GB" sz="2400" dirty="0" err="1">
                <a:solidFill>
                  <a:srgbClr val="000000"/>
                </a:solidFill>
                <a:latin typeface="Times New Roman" panose="02020603050405020304" pitchFamily="18" charset="0"/>
                <a:cs typeface="Times New Roman" panose="02020603050405020304" pitchFamily="18" charset="0"/>
              </a:rPr>
              <a:t>colors</a:t>
            </a:r>
            <a:r>
              <a:rPr lang="en-GB" sz="2400" dirty="0">
                <a:solidFill>
                  <a:srgbClr val="000000"/>
                </a:solidFill>
                <a:latin typeface="Times New Roman" panose="02020603050405020304" pitchFamily="18" charset="0"/>
                <a:cs typeface="Times New Roman" panose="02020603050405020304" pitchFamily="18" charset="0"/>
              </a:rPr>
              <a:t>) the nuclei and cytoplasm of the cells. </a:t>
            </a:r>
          </a:p>
          <a:p>
            <a:pPr marL="800100" lvl="1" indent="-342900">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Both these purposes are achieved by the Leishman’s stain.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228129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524315"/>
          </a:xfrm>
          <a:prstGeom prst="rect">
            <a:avLst/>
          </a:prstGeom>
          <a:noFill/>
        </p:spPr>
        <p:txBody>
          <a:bodyPr wrap="square" rtlCol="0">
            <a:spAutoFit/>
          </a:bodyPr>
          <a:lstStyle/>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Place the slides, on a ‘staining rack’ assembled over a sink. Ensure that they are horizontal.  </a:t>
            </a:r>
          </a:p>
          <a:p>
            <a:pPr marL="457200" indent="-45720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Pour 8–10 drops of the stain on each slide by dripping it from a drop bottle, This amount of stain usually covers the entire surface. Note the time.</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149778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0"/>
            <a:ext cx="11328400" cy="6858000"/>
          </a:xfrm>
        </p:spPr>
      </p:pic>
    </p:spTree>
    <p:extLst>
      <p:ext uri="{BB962C8B-B14F-4D97-AF65-F5344CB8AC3E}">
        <p14:creationId xmlns:p14="http://schemas.microsoft.com/office/powerpoint/2010/main" val="289567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330481"/>
          </a:xfrm>
          <a:prstGeom prst="rect">
            <a:avLst/>
          </a:prstGeom>
          <a:noFill/>
        </p:spPr>
        <p:txBody>
          <a:bodyPr wrap="square" rtlCol="0">
            <a:spAutoFit/>
          </a:bodyPr>
          <a:lstStyle/>
          <a:p>
            <a:pPr marL="457200" indent="-457200" algn="just">
              <a:lnSpc>
                <a:spcPct val="300000"/>
              </a:lnSpc>
              <a:buFont typeface="+mj-lt"/>
              <a:buAutoNum type="arabicPeriod" startAt="3"/>
            </a:pPr>
            <a:r>
              <a:rPr lang="en-GB" sz="2800" dirty="0">
                <a:solidFill>
                  <a:srgbClr val="000000"/>
                </a:solidFill>
                <a:latin typeface="Times New Roman" panose="02020603050405020304" pitchFamily="18" charset="0"/>
                <a:cs typeface="Times New Roman" panose="02020603050405020304" pitchFamily="18" charset="0"/>
              </a:rPr>
              <a:t>Allow the stain to remain undisturbed for 1–2 minutes, as advised. </a:t>
            </a:r>
          </a:p>
          <a:p>
            <a:pPr marL="914400" lvl="1" indent="-457200" algn="just">
              <a:lnSpc>
                <a:spcPct val="25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Watch the stain carefully, and see that it does not become syrupy (thick) due to evaporation of alcohol. </a:t>
            </a:r>
          </a:p>
          <a:p>
            <a:pPr marL="914400" lvl="1" indent="-457200" algn="just">
              <a:lnSpc>
                <a:spcPct val="25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If the stain dries, it will precipitate on the blood film and appear as round, blue granules. This can be prevented by pouring more stain on the slides as required.</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37328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Leukocytes </a:t>
            </a:r>
          </a:p>
        </p:txBody>
      </p:sp>
      <p:sp>
        <p:nvSpPr>
          <p:cNvPr id="7" name="TextBox 6"/>
          <p:cNvSpPr txBox="1"/>
          <p:nvPr/>
        </p:nvSpPr>
        <p:spPr>
          <a:xfrm>
            <a:off x="436098" y="1983545"/>
            <a:ext cx="11282290" cy="4093428"/>
          </a:xfrm>
          <a:prstGeom prst="rect">
            <a:avLst/>
          </a:prstGeom>
          <a:noFill/>
        </p:spPr>
        <p:txBody>
          <a:bodyPr wrap="square" rtlCol="0">
            <a:spAutoFit/>
          </a:bodyPr>
          <a:lstStyle/>
          <a:p>
            <a:pPr algn="just">
              <a:lnSpc>
                <a:spcPct val="250000"/>
              </a:lnSpc>
              <a:buFont typeface="Wingdings" panose="05000000000000000000" pitchFamily="2" charset="2"/>
              <a:buChar char="§"/>
            </a:pPr>
            <a:r>
              <a:rPr lang="en-GB" sz="2800" dirty="0">
                <a:solidFill>
                  <a:srgbClr val="000000"/>
                </a:solidFill>
                <a:latin typeface="Times New Roman" panose="02020603050405020304" pitchFamily="18" charset="0"/>
                <a:cs typeface="Times New Roman" panose="02020603050405020304" pitchFamily="18" charset="0"/>
              </a:rPr>
              <a:t>Leukocytes are divided into two groups according to the type of cytoplasmic granules &amp; the shape of their nuclei:</a:t>
            </a:r>
          </a:p>
          <a:p>
            <a:pPr marL="715518" lvl="1" indent="-514350" algn="just">
              <a:lnSpc>
                <a:spcPct val="250000"/>
              </a:lnSpc>
              <a:buFont typeface="+mj-lt"/>
              <a:buAutoNum type="arabicPeriod"/>
            </a:pPr>
            <a:r>
              <a:rPr lang="en-GB" sz="2400" b="1" dirty="0" err="1">
                <a:solidFill>
                  <a:schemeClr val="accent2">
                    <a:lumMod val="50000"/>
                  </a:schemeClr>
                </a:solidFill>
                <a:latin typeface="Times New Roman" panose="02020603050405020304" pitchFamily="18" charset="0"/>
                <a:cs typeface="Times New Roman" panose="02020603050405020304" pitchFamily="18" charset="0"/>
              </a:rPr>
              <a:t>Polymorphonuclear</a:t>
            </a:r>
            <a:r>
              <a:rPr lang="en-GB" sz="2400" b="1" dirty="0">
                <a:solidFill>
                  <a:schemeClr val="accent2">
                    <a:lumMod val="50000"/>
                  </a:schemeClr>
                </a:solidFill>
                <a:latin typeface="Times New Roman" panose="02020603050405020304" pitchFamily="18" charset="0"/>
                <a:cs typeface="Times New Roman" panose="02020603050405020304" pitchFamily="18" charset="0"/>
              </a:rPr>
              <a:t> granulocytes</a:t>
            </a:r>
          </a:p>
          <a:p>
            <a:pPr marL="715518" lvl="1" indent="-514350" algn="just">
              <a:lnSpc>
                <a:spcPct val="250000"/>
              </a:lnSpc>
              <a:buFont typeface="+mj-lt"/>
              <a:buAutoNum type="arabicPeriod"/>
            </a:pPr>
            <a:r>
              <a:rPr lang="en-GB" sz="2400" b="1" dirty="0">
                <a:solidFill>
                  <a:schemeClr val="accent2">
                    <a:lumMod val="50000"/>
                  </a:schemeClr>
                </a:solidFill>
                <a:latin typeface="Times New Roman" panose="02020603050405020304" pitchFamily="18" charset="0"/>
                <a:cs typeface="Times New Roman" panose="02020603050405020304" pitchFamily="18" charset="0"/>
              </a:rPr>
              <a:t>Mononuclear </a:t>
            </a:r>
            <a:r>
              <a:rPr lang="en-GB" sz="2400" b="1" dirty="0" err="1">
                <a:solidFill>
                  <a:schemeClr val="accent2">
                    <a:lumMod val="50000"/>
                  </a:schemeClr>
                </a:solidFill>
                <a:latin typeface="Times New Roman" panose="02020603050405020304" pitchFamily="18" charset="0"/>
                <a:cs typeface="Times New Roman" panose="02020603050405020304" pitchFamily="18" charset="0"/>
              </a:rPr>
              <a:t>agranulocytes</a:t>
            </a:r>
            <a:endParaRPr lang="en-GB"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974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401205"/>
          </a:xfrm>
          <a:prstGeom prst="rect">
            <a:avLst/>
          </a:prstGeom>
          <a:noFill/>
        </p:spPr>
        <p:txBody>
          <a:bodyPr wrap="square" rtlCol="0">
            <a:spAutoFit/>
          </a:bodyPr>
          <a:lstStyle/>
          <a:p>
            <a:pPr marL="457200" indent="-45720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Add an equal number of drops of distilled water to the stain. </a:t>
            </a:r>
          </a:p>
          <a:p>
            <a:pPr marL="457200" indent="-45720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Mix the stain and water by gently blowing at different places on the slides through a dropper, without scratching the smear. Allow the stain to remain on the slide for 6–8 minutes.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24547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
        <p:nvSpPr>
          <p:cNvPr id="7" name="TextBox 6"/>
          <p:cNvSpPr txBox="1"/>
          <p:nvPr/>
        </p:nvSpPr>
        <p:spPr>
          <a:xfrm>
            <a:off x="436098" y="1983545"/>
            <a:ext cx="11282290" cy="4708981"/>
          </a:xfrm>
          <a:prstGeom prst="rect">
            <a:avLst/>
          </a:prstGeom>
          <a:noFill/>
        </p:spPr>
        <p:txBody>
          <a:bodyPr wrap="square" rtlCol="0">
            <a:spAutoFit/>
          </a:bodyPr>
          <a:lstStyle/>
          <a:p>
            <a:pPr marL="457200" indent="-457200" algn="just">
              <a:lnSpc>
                <a:spcPct val="250000"/>
              </a:lnSpc>
              <a:buFont typeface="+mj-lt"/>
              <a:buAutoNum type="arabicPeriod" startAt="6"/>
            </a:pPr>
            <a:r>
              <a:rPr lang="en-GB" sz="2400" dirty="0">
                <a:solidFill>
                  <a:srgbClr val="000000"/>
                </a:solidFill>
                <a:latin typeface="Times New Roman" panose="02020603050405020304" pitchFamily="18" charset="0"/>
                <a:cs typeface="Times New Roman" panose="02020603050405020304" pitchFamily="18" charset="0"/>
              </a:rPr>
              <a:t>Flush off the diluted stain in a gentle stream of distilled water for about 30 seconds and leave the slides for about a minute with the last wash of water covering them. </a:t>
            </a:r>
          </a:p>
          <a:p>
            <a:pPr marL="914400" lvl="1" indent="-457200" algn="just">
              <a:lnSpc>
                <a:spcPct val="25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Drain the slides and put them in an inclined position against a support, stained sides facing downwards (to prevent dust particles settling on them) to drain and dry. </a:t>
            </a:r>
          </a:p>
        </p:txBody>
      </p:sp>
    </p:spTree>
    <p:extLst>
      <p:ext uri="{BB962C8B-B14F-4D97-AF65-F5344CB8AC3E}">
        <p14:creationId xmlns:p14="http://schemas.microsoft.com/office/powerpoint/2010/main" val="2385854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254"/>
          <a:stretch/>
        </p:blipFill>
        <p:spPr>
          <a:xfrm>
            <a:off x="1936750" y="1930401"/>
            <a:ext cx="8318500" cy="4927600"/>
          </a:xfrm>
        </p:spPr>
      </p:pic>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Fixing &amp; Staining of blood films</a:t>
            </a:r>
          </a:p>
        </p:txBody>
      </p:sp>
    </p:spTree>
    <p:extLst>
      <p:ext uri="{BB962C8B-B14F-4D97-AF65-F5344CB8AC3E}">
        <p14:creationId xmlns:p14="http://schemas.microsoft.com/office/powerpoint/2010/main" val="256676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48799" y="520505"/>
            <a:ext cx="11282290" cy="923330"/>
          </a:xfrm>
          <a:prstGeom prst="rect">
            <a:avLst/>
          </a:prstGeom>
          <a:noFill/>
        </p:spPr>
        <p:txBody>
          <a:bodyPr wrap="square" rtlCol="0">
            <a:spAutoFit/>
          </a:bodyPr>
          <a:lstStyle/>
          <a:p>
            <a:r>
              <a:rPr lang="en-GB" sz="5400" b="1" dirty="0">
                <a:solidFill>
                  <a:schemeClr val="bg1"/>
                </a:solidFill>
                <a:latin typeface="Times New Roman" panose="02020603050405020304" pitchFamily="18" charset="0"/>
                <a:cs typeface="Times New Roman" panose="02020603050405020304" pitchFamily="18" charset="0"/>
              </a:rPr>
              <a:t>Assessment of stained blood smears </a:t>
            </a:r>
          </a:p>
        </p:txBody>
      </p:sp>
      <p:sp>
        <p:nvSpPr>
          <p:cNvPr id="7" name="TextBox 6"/>
          <p:cNvSpPr txBox="1"/>
          <p:nvPr/>
        </p:nvSpPr>
        <p:spPr>
          <a:xfrm>
            <a:off x="436098" y="1983545"/>
            <a:ext cx="11282290" cy="3731278"/>
          </a:xfrm>
          <a:prstGeom prst="rect">
            <a:avLst/>
          </a:prstGeom>
          <a:noFill/>
        </p:spPr>
        <p:txBody>
          <a:bodyPr wrap="square" rtlCol="0">
            <a:spAutoFit/>
          </a:bodyPr>
          <a:lstStyle/>
          <a:p>
            <a:pPr marL="457200"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Take an assessment of all the blood films. Examine with naked eye first, and then under LP &amp; HP. Choose the best stained films for counting. </a:t>
            </a:r>
          </a:p>
          <a:p>
            <a:pPr marL="457200"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Make sure that you can identify all the leukocytes with certainty. </a:t>
            </a:r>
          </a:p>
        </p:txBody>
      </p:sp>
    </p:spTree>
    <p:extLst>
      <p:ext uri="{BB962C8B-B14F-4D97-AF65-F5344CB8AC3E}">
        <p14:creationId xmlns:p14="http://schemas.microsoft.com/office/powerpoint/2010/main" val="3277121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48799" y="520505"/>
            <a:ext cx="11282290" cy="923330"/>
          </a:xfrm>
          <a:prstGeom prst="rect">
            <a:avLst/>
          </a:prstGeom>
          <a:noFill/>
        </p:spPr>
        <p:txBody>
          <a:bodyPr wrap="square" rtlCol="0">
            <a:spAutoFit/>
          </a:bodyPr>
          <a:lstStyle/>
          <a:p>
            <a:r>
              <a:rPr lang="en-GB" sz="5400" b="1" dirty="0">
                <a:solidFill>
                  <a:schemeClr val="bg1"/>
                </a:solidFill>
                <a:latin typeface="Times New Roman" panose="02020603050405020304" pitchFamily="18" charset="0"/>
                <a:cs typeface="Times New Roman" panose="02020603050405020304" pitchFamily="18" charset="0"/>
              </a:rPr>
              <a:t>Assessment of stained blood smears </a:t>
            </a:r>
          </a:p>
        </p:txBody>
      </p:sp>
      <p:sp>
        <p:nvSpPr>
          <p:cNvPr id="7" name="TextBox 6"/>
          <p:cNvSpPr txBox="1"/>
          <p:nvPr/>
        </p:nvSpPr>
        <p:spPr>
          <a:xfrm>
            <a:off x="436098" y="1983545"/>
            <a:ext cx="11282290" cy="3984232"/>
          </a:xfrm>
          <a:prstGeom prst="rect">
            <a:avLst/>
          </a:prstGeom>
          <a:noFill/>
        </p:spPr>
        <p:txBody>
          <a:bodyPr wrap="square" rtlCol="0">
            <a:spAutoFit/>
          </a:bodyPr>
          <a:lstStyle/>
          <a:p>
            <a:pPr marL="457200" indent="-457200" algn="just">
              <a:lnSpc>
                <a:spcPct val="300000"/>
              </a:lnSpc>
              <a:buFont typeface="+mj-lt"/>
              <a:buAutoNum type="arabicPeriod" startAt="3"/>
            </a:pPr>
            <a:r>
              <a:rPr lang="en-GB" sz="2800" dirty="0">
                <a:solidFill>
                  <a:srgbClr val="000000"/>
                </a:solidFill>
                <a:latin typeface="Times New Roman" panose="02020603050405020304" pitchFamily="18" charset="0"/>
                <a:cs typeface="Times New Roman" panose="02020603050405020304" pitchFamily="18" charset="0"/>
              </a:rPr>
              <a:t>Ensure that you are examining the blood smear side of the slide. </a:t>
            </a:r>
          </a:p>
          <a:p>
            <a:pPr marL="914400" lvl="1" indent="-457200" algn="just">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Hold the slide in bright light and tilt it this way and that to see if there are any reflections. </a:t>
            </a:r>
          </a:p>
          <a:p>
            <a:pPr marL="914400" lvl="1" indent="-457200" algn="just">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The clean side shows reflections, while the side which has the blood smear appears dull and does not show any reflections. </a:t>
            </a:r>
          </a:p>
        </p:txBody>
      </p:sp>
    </p:spTree>
    <p:extLst>
      <p:ext uri="{BB962C8B-B14F-4D97-AF65-F5344CB8AC3E}">
        <p14:creationId xmlns:p14="http://schemas.microsoft.com/office/powerpoint/2010/main" val="381192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99" y="520505"/>
            <a:ext cx="11282290" cy="923330"/>
          </a:xfrm>
          <a:prstGeom prst="rect">
            <a:avLst/>
          </a:prstGeom>
          <a:noFill/>
        </p:spPr>
        <p:txBody>
          <a:bodyPr wrap="square" rtlCol="0">
            <a:spAutoFit/>
          </a:bodyPr>
          <a:lstStyle/>
          <a:p>
            <a:r>
              <a:rPr lang="en-GB" sz="5400" dirty="0">
                <a:solidFill>
                  <a:schemeClr val="bg1"/>
                </a:solidFill>
                <a:latin typeface="Times New Roman" panose="02020603050405020304" pitchFamily="18" charset="0"/>
                <a:cs typeface="Times New Roman" panose="02020603050405020304" pitchFamily="18" charset="0"/>
              </a:rPr>
              <a:t>Features of a well-stained blood smear</a:t>
            </a:r>
          </a:p>
        </p:txBody>
      </p:sp>
      <p:sp>
        <p:nvSpPr>
          <p:cNvPr id="7" name="TextBox 6"/>
          <p:cNvSpPr txBox="1"/>
          <p:nvPr/>
        </p:nvSpPr>
        <p:spPr>
          <a:xfrm>
            <a:off x="436098" y="1983545"/>
            <a:ext cx="11282290" cy="4708981"/>
          </a:xfrm>
          <a:prstGeom prst="rect">
            <a:avLst/>
          </a:prstGeom>
          <a:noFill/>
        </p:spPr>
        <p:txBody>
          <a:bodyPr wrap="square" rtlCol="0">
            <a:spAutoFit/>
          </a:bodyPr>
          <a:lstStyle/>
          <a:p>
            <a:pPr marL="457200"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 </a:t>
            </a:r>
            <a:r>
              <a:rPr lang="en-GB" sz="2800" b="1" dirty="0">
                <a:solidFill>
                  <a:srgbClr val="000000"/>
                </a:solidFill>
                <a:latin typeface="Times New Roman" panose="02020603050405020304" pitchFamily="18" charset="0"/>
                <a:cs typeface="Times New Roman" panose="02020603050405020304" pitchFamily="18" charset="0"/>
              </a:rPr>
              <a:t>Naked eye appearance </a:t>
            </a:r>
          </a:p>
          <a:p>
            <a:pPr marL="914400" lvl="1" indent="-457200" algn="just">
              <a:lnSpc>
                <a:spcPct val="30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smear appears translucent and bluish-pink when seen against a white surface, its thickness being uniform throughout. </a:t>
            </a:r>
          </a:p>
          <a:p>
            <a:pPr marL="914400" lvl="1" indent="-457200" algn="just">
              <a:lnSpc>
                <a:spcPct val="30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It is assumed that an ideal blood film has been stained. </a:t>
            </a:r>
          </a:p>
        </p:txBody>
      </p:sp>
    </p:spTree>
    <p:extLst>
      <p:ext uri="{BB962C8B-B14F-4D97-AF65-F5344CB8AC3E}">
        <p14:creationId xmlns:p14="http://schemas.microsoft.com/office/powerpoint/2010/main" val="86388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99" y="520505"/>
            <a:ext cx="11282290" cy="923330"/>
          </a:xfrm>
          <a:prstGeom prst="rect">
            <a:avLst/>
          </a:prstGeom>
          <a:noFill/>
        </p:spPr>
        <p:txBody>
          <a:bodyPr wrap="square" rtlCol="0">
            <a:spAutoFit/>
          </a:bodyPr>
          <a:lstStyle/>
          <a:p>
            <a:r>
              <a:rPr lang="en-GB" sz="5400" dirty="0">
                <a:solidFill>
                  <a:schemeClr val="bg1"/>
                </a:solidFill>
                <a:latin typeface="Times New Roman" panose="02020603050405020304" pitchFamily="18" charset="0"/>
                <a:cs typeface="Times New Roman" panose="02020603050405020304" pitchFamily="18" charset="0"/>
              </a:rPr>
              <a:t>Features of a well-stained blood smear</a:t>
            </a:r>
          </a:p>
        </p:txBody>
      </p:sp>
      <p:sp>
        <p:nvSpPr>
          <p:cNvPr id="7" name="TextBox 6"/>
          <p:cNvSpPr txBox="1"/>
          <p:nvPr/>
        </p:nvSpPr>
        <p:spPr>
          <a:xfrm>
            <a:off x="436098" y="1983545"/>
            <a:ext cx="11282290" cy="4647426"/>
          </a:xfrm>
          <a:prstGeom prst="rect">
            <a:avLst/>
          </a:prstGeom>
          <a:noFill/>
        </p:spPr>
        <p:txBody>
          <a:bodyPr wrap="square" rtlCol="0">
            <a:spAutoFit/>
          </a:bodyPr>
          <a:lstStyle/>
          <a:p>
            <a:pPr marL="457200" indent="-457200" algn="just">
              <a:lnSpc>
                <a:spcPct val="250000"/>
              </a:lnSpc>
              <a:buFont typeface="+mj-lt"/>
              <a:buAutoNum type="arabicPeriod" startAt="2"/>
            </a:pPr>
            <a:r>
              <a:rPr lang="en-GB" sz="2800" b="1" dirty="0">
                <a:solidFill>
                  <a:srgbClr val="000000"/>
                </a:solidFill>
                <a:latin typeface="Times New Roman" panose="02020603050405020304" pitchFamily="18" charset="0"/>
                <a:cs typeface="Times New Roman" panose="02020603050405020304" pitchFamily="18" charset="0"/>
              </a:rPr>
              <a:t>Under low magnifications 	</a:t>
            </a:r>
          </a:p>
          <a:p>
            <a:pPr marL="914400" lvl="1" indent="-457200" algn="just">
              <a:lnSpc>
                <a:spcPct val="25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red cells appear as dots. The WBCs cannot be differentiated.</a:t>
            </a:r>
          </a:p>
          <a:p>
            <a:pPr marL="457200" indent="-457200" algn="just">
              <a:lnSpc>
                <a:spcPct val="250000"/>
              </a:lnSpc>
              <a:buFont typeface="+mj-lt"/>
              <a:buAutoNum type="arabicPeriod" startAt="2"/>
            </a:pPr>
            <a:r>
              <a:rPr lang="en-GB" sz="2800" b="1" dirty="0">
                <a:solidFill>
                  <a:srgbClr val="000000"/>
                </a:solidFill>
                <a:latin typeface="Times New Roman" panose="02020603050405020304" pitchFamily="18" charset="0"/>
                <a:cs typeface="Times New Roman" panose="02020603050405020304" pitchFamily="18" charset="0"/>
              </a:rPr>
              <a:t>Under high magnification	</a:t>
            </a:r>
          </a:p>
          <a:p>
            <a:pPr marL="914400" lvl="1" indent="-457200" algn="just">
              <a:lnSpc>
                <a:spcPct val="20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red cells are stained pink. The WBCs can be differentiated laying unevenly among the red cells. </a:t>
            </a:r>
          </a:p>
        </p:txBody>
      </p:sp>
    </p:spTree>
    <p:extLst>
      <p:ext uri="{BB962C8B-B14F-4D97-AF65-F5344CB8AC3E}">
        <p14:creationId xmlns:p14="http://schemas.microsoft.com/office/powerpoint/2010/main" val="389779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Staining defects</a:t>
            </a:r>
          </a:p>
        </p:txBody>
      </p:sp>
      <p:sp>
        <p:nvSpPr>
          <p:cNvPr id="7" name="TextBox 6"/>
          <p:cNvSpPr txBox="1"/>
          <p:nvPr/>
        </p:nvSpPr>
        <p:spPr>
          <a:xfrm>
            <a:off x="436098" y="1983545"/>
            <a:ext cx="11282290" cy="4716163"/>
          </a:xfrm>
          <a:prstGeom prst="rect">
            <a:avLst/>
          </a:prstGeom>
          <a:noFill/>
        </p:spPr>
        <p:txBody>
          <a:bodyPr wrap="square" rtlCol="0">
            <a:spAutoFit/>
          </a:bodyPr>
          <a:lstStyle/>
          <a:p>
            <a:pPr marL="457200" indent="-457200" algn="just">
              <a:lnSpc>
                <a:spcPct val="200000"/>
              </a:lnSpc>
              <a:buClr>
                <a:schemeClr val="accent2"/>
              </a:buClr>
              <a:buFont typeface="Wingdings" panose="05000000000000000000" pitchFamily="2" charset="2"/>
              <a:buChar char="q"/>
            </a:pPr>
            <a:r>
              <a:rPr lang="en-GB" sz="3200" dirty="0">
                <a:solidFill>
                  <a:srgbClr val="000000"/>
                </a:solidFill>
                <a:latin typeface="Times New Roman" panose="02020603050405020304" pitchFamily="18" charset="0"/>
                <a:cs typeface="Times New Roman" panose="02020603050405020304" pitchFamily="18" charset="0"/>
              </a:rPr>
              <a:t>The staining defects include: </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Precipitation of stain particles</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Over staining</a:t>
            </a:r>
          </a:p>
          <a:p>
            <a:pPr marL="914400" lvl="1"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Under staining </a:t>
            </a:r>
          </a:p>
        </p:txBody>
      </p:sp>
    </p:spTree>
    <p:extLst>
      <p:ext uri="{BB962C8B-B14F-4D97-AF65-F5344CB8AC3E}">
        <p14:creationId xmlns:p14="http://schemas.microsoft.com/office/powerpoint/2010/main" val="3186962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Observations and results </a:t>
            </a:r>
          </a:p>
        </p:txBody>
      </p:sp>
      <p:sp>
        <p:nvSpPr>
          <p:cNvPr id="7" name="TextBox 6"/>
          <p:cNvSpPr txBox="1"/>
          <p:nvPr/>
        </p:nvSpPr>
        <p:spPr>
          <a:xfrm>
            <a:off x="436098" y="1983545"/>
            <a:ext cx="11282290" cy="4550285"/>
          </a:xfrm>
          <a:prstGeom prst="rect">
            <a:avLst/>
          </a:prstGeom>
          <a:noFill/>
        </p:spPr>
        <p:txBody>
          <a:bodyPr wrap="square" rtlCol="0">
            <a:spAutoFit/>
          </a:bodyPr>
          <a:lstStyle/>
          <a:p>
            <a:pPr marL="457200" indent="-457200" algn="just">
              <a:lnSpc>
                <a:spcPct val="25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Place 2 drops of cedar wood oil in the </a:t>
            </a:r>
            <a:r>
              <a:rPr lang="en-GB" sz="2400" dirty="0" err="1">
                <a:solidFill>
                  <a:srgbClr val="000000"/>
                </a:solidFill>
                <a:latin typeface="Times New Roman" panose="02020603050405020304" pitchFamily="18" charset="0"/>
                <a:cs typeface="Times New Roman" panose="02020603050405020304" pitchFamily="18" charset="0"/>
              </a:rPr>
              <a:t>center</a:t>
            </a:r>
            <a:r>
              <a:rPr lang="en-GB" sz="2400" dirty="0">
                <a:solidFill>
                  <a:srgbClr val="000000"/>
                </a:solidFill>
                <a:latin typeface="Times New Roman" panose="02020603050405020304" pitchFamily="18" charset="0"/>
                <a:cs typeface="Times New Roman" panose="02020603050405020304" pitchFamily="18" charset="0"/>
              </a:rPr>
              <a:t> of the smear. </a:t>
            </a:r>
          </a:p>
          <a:p>
            <a:pPr marL="457200" indent="-457200" algn="just">
              <a:lnSpc>
                <a:spcPct val="25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Bring the oil-immersion lens into position and focus the cells. </a:t>
            </a:r>
          </a:p>
          <a:p>
            <a:pPr marL="457200" indent="-457200" algn="just">
              <a:lnSpc>
                <a:spcPct val="25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Examine the slide all over by using ’’the battlement technique’’. </a:t>
            </a:r>
          </a:p>
          <a:p>
            <a:pPr marL="457200" indent="-457200" algn="just">
              <a:lnSpc>
                <a:spcPct val="25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Identify and count each leukocyte, as you encounter it.</a:t>
            </a:r>
          </a:p>
          <a:p>
            <a:pPr marL="457200" indent="-457200" algn="just">
              <a:lnSpc>
                <a:spcPct val="25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Express your results in (%) for each type of cell. </a:t>
            </a:r>
          </a:p>
        </p:txBody>
      </p:sp>
    </p:spTree>
    <p:extLst>
      <p:ext uri="{BB962C8B-B14F-4D97-AF65-F5344CB8AC3E}">
        <p14:creationId xmlns:p14="http://schemas.microsoft.com/office/powerpoint/2010/main" val="73869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Differential counting of leukocyte</a:t>
            </a:r>
          </a:p>
        </p:txBody>
      </p:sp>
      <p:sp>
        <p:nvSpPr>
          <p:cNvPr id="7" name="TextBox 6"/>
          <p:cNvSpPr txBox="1"/>
          <p:nvPr/>
        </p:nvSpPr>
        <p:spPr>
          <a:xfrm>
            <a:off x="436098" y="1983545"/>
            <a:ext cx="11282290" cy="4555093"/>
          </a:xfrm>
          <a:prstGeom prst="rect">
            <a:avLst/>
          </a:prstGeom>
          <a:noFill/>
        </p:spPr>
        <p:txBody>
          <a:bodyPr wrap="square" rtlCol="0">
            <a:spAutoFit/>
          </a:bodyPr>
          <a:lstStyle/>
          <a:p>
            <a:pPr marL="457200" indent="-457200" algn="just">
              <a:lnSpc>
                <a:spcPct val="25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Draw 5 columns in your workbook for recording various WBCs as they are encountered and identified one after another. </a:t>
            </a:r>
          </a:p>
          <a:p>
            <a:pPr marL="914400" lvl="1" indent="-457200" algn="just">
              <a:lnSpc>
                <a:spcPct val="25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Put a short vertical stroke against each cell identified.</a:t>
            </a:r>
          </a:p>
          <a:p>
            <a:pPr marL="914400" lvl="1" indent="-457200" algn="just">
              <a:lnSpc>
                <a:spcPct val="25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Enter these cells by using the letters ‘N’ for neutrophils, ‘E’ for eosinophils, and ‘B’ for basophils, ‘M’ for monocytes, &amp; ‘L’ for lymphocytes. </a:t>
            </a:r>
          </a:p>
        </p:txBody>
      </p:sp>
    </p:spTree>
    <p:extLst>
      <p:ext uri="{BB962C8B-B14F-4D97-AF65-F5344CB8AC3E}">
        <p14:creationId xmlns:p14="http://schemas.microsoft.com/office/powerpoint/2010/main" val="97705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439"/>
          <a:stretch/>
        </p:blipFill>
        <p:spPr>
          <a:xfrm>
            <a:off x="967172" y="47767"/>
            <a:ext cx="10257656" cy="6762466"/>
          </a:xfrm>
        </p:spPr>
      </p:pic>
    </p:spTree>
    <p:extLst>
      <p:ext uri="{BB962C8B-B14F-4D97-AF65-F5344CB8AC3E}">
        <p14:creationId xmlns:p14="http://schemas.microsoft.com/office/powerpoint/2010/main" val="1180044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36098" y="1983545"/>
            <a:ext cx="11282290" cy="4553619"/>
          </a:xfrm>
          <a:prstGeom prst="rect">
            <a:avLst/>
          </a:prstGeom>
          <a:noFill/>
        </p:spPr>
        <p:txBody>
          <a:bodyPr wrap="square" rtlCol="0">
            <a:spAutoFit/>
          </a:bodyPr>
          <a:lstStyle/>
          <a:p>
            <a:pPr marL="514350" indent="-514350" algn="just">
              <a:lnSpc>
                <a:spcPct val="200000"/>
              </a:lnSpc>
              <a:buFont typeface="+mj-lt"/>
              <a:buAutoNum type="arabicPeriod" startAt="2"/>
            </a:pPr>
            <a:r>
              <a:rPr lang="en-GB" sz="2800" dirty="0">
                <a:solidFill>
                  <a:srgbClr val="000000"/>
                </a:solidFill>
                <a:latin typeface="Times New Roman" panose="02020603050405020304" pitchFamily="18" charset="0"/>
                <a:cs typeface="Times New Roman" panose="02020603050405020304" pitchFamily="18" charset="0"/>
              </a:rPr>
              <a:t>Use the battlement technique as follows:</a:t>
            </a:r>
          </a:p>
          <a:p>
            <a:pPr marL="914400" lvl="1" indent="-457200" algn="just">
              <a:lnSpc>
                <a:spcPct val="2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Move the slide to the right and as you encounter a leukocyte, identify it, and enter it in your workbook. </a:t>
            </a:r>
          </a:p>
          <a:p>
            <a:pPr marL="914400" lvl="1" indent="-457200" algn="just">
              <a:lnSpc>
                <a:spcPct val="2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As you approach the end of the smear, move 2 fields down and scan the film in the opposite direction. </a:t>
            </a:r>
          </a:p>
          <a:p>
            <a:pPr marL="914400" lvl="1" indent="-457200" algn="just">
              <a:lnSpc>
                <a:spcPct val="2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As you near the head, again move 2 fields down and scan the film towards the tail. </a:t>
            </a:r>
          </a:p>
          <a:p>
            <a:pPr marL="914400" lvl="1" indent="-457200" algn="just">
              <a:lnSpc>
                <a:spcPct val="2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Continue until 200 cells have been counted.</a:t>
            </a:r>
          </a:p>
        </p:txBody>
      </p:sp>
      <p:sp>
        <p:nvSpPr>
          <p:cNvPr id="5" name="TextBox 4"/>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Differential counting of leukocyte</a:t>
            </a:r>
          </a:p>
        </p:txBody>
      </p:sp>
    </p:spTree>
    <p:extLst>
      <p:ext uri="{BB962C8B-B14F-4D97-AF65-F5344CB8AC3E}">
        <p14:creationId xmlns:p14="http://schemas.microsoft.com/office/powerpoint/2010/main" val="134369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17500"/>
            <a:ext cx="11455400" cy="369332"/>
          </a:xfrm>
          <a:prstGeom prst="rect">
            <a:avLst/>
          </a:prstGeom>
          <a:solidFill>
            <a:schemeClr val="bg1"/>
          </a:solidFill>
        </p:spPr>
        <p:txBody>
          <a:bodyPr wrap="square" rtlCol="0">
            <a:spAutoFit/>
          </a:bodyPr>
          <a:lstStyle/>
          <a:p>
            <a:endParaRPr lang="en-GB" dirty="0"/>
          </a:p>
        </p:txBody>
      </p:sp>
      <p:sp>
        <p:nvSpPr>
          <p:cNvPr id="6" name="Oval 5"/>
          <p:cNvSpPr/>
          <p:nvPr/>
        </p:nvSpPr>
        <p:spPr>
          <a:xfrm>
            <a:off x="482600" y="1145064"/>
            <a:ext cx="215900" cy="734536"/>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lay 6"/>
          <p:cNvSpPr/>
          <p:nvPr/>
        </p:nvSpPr>
        <p:spPr>
          <a:xfrm>
            <a:off x="622300" y="686832"/>
            <a:ext cx="4483100" cy="1662668"/>
          </a:xfrm>
          <a:prstGeom prst="flowChartDelay">
            <a:avLst/>
          </a:prstGeom>
          <a:gradFill flip="none" rotWithShape="1">
            <a:gsLst>
              <a:gs pos="0">
                <a:srgbClr val="993366">
                  <a:tint val="66000"/>
                  <a:satMod val="160000"/>
                </a:srgbClr>
              </a:gs>
              <a:gs pos="50000">
                <a:srgbClr val="993366">
                  <a:tint val="44500"/>
                  <a:satMod val="160000"/>
                </a:srgbClr>
              </a:gs>
              <a:gs pos="100000">
                <a:srgbClr val="993366">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124700" y="3773964"/>
            <a:ext cx="215900" cy="734536"/>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Delay 9"/>
          <p:cNvSpPr/>
          <p:nvPr/>
        </p:nvSpPr>
        <p:spPr>
          <a:xfrm>
            <a:off x="7277100" y="3315732"/>
            <a:ext cx="4483100" cy="1662668"/>
          </a:xfrm>
          <a:prstGeom prst="flowChartDelay">
            <a:avLst/>
          </a:prstGeom>
          <a:gradFill flip="none" rotWithShape="1">
            <a:gsLst>
              <a:gs pos="0">
                <a:srgbClr val="993366">
                  <a:tint val="66000"/>
                  <a:satMod val="160000"/>
                </a:srgbClr>
              </a:gs>
              <a:gs pos="50000">
                <a:srgbClr val="993366">
                  <a:tint val="44500"/>
                  <a:satMod val="160000"/>
                </a:srgbClr>
              </a:gs>
              <a:gs pos="100000">
                <a:srgbClr val="993366">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22300" y="2576899"/>
            <a:ext cx="908049" cy="461665"/>
          </a:xfrm>
          <a:prstGeom prst="rect">
            <a:avLst/>
          </a:prstGeom>
          <a:noFill/>
        </p:spPr>
        <p:txBody>
          <a:bodyPr wrap="square" rtlCol="0">
            <a:spAutoFit/>
          </a:bodyPr>
          <a:lstStyle/>
          <a:p>
            <a:r>
              <a:rPr lang="en-GB" sz="2400" dirty="0">
                <a:solidFill>
                  <a:srgbClr val="000000"/>
                </a:solidFill>
              </a:rPr>
              <a:t>Head</a:t>
            </a:r>
            <a:endParaRPr lang="en-GB" dirty="0">
              <a:solidFill>
                <a:srgbClr val="000000"/>
              </a:solidFill>
            </a:endParaRPr>
          </a:p>
        </p:txBody>
      </p:sp>
      <p:sp>
        <p:nvSpPr>
          <p:cNvPr id="15" name="TextBox 14"/>
          <p:cNvSpPr txBox="1"/>
          <p:nvPr/>
        </p:nvSpPr>
        <p:spPr>
          <a:xfrm>
            <a:off x="2401887" y="2576899"/>
            <a:ext cx="815975" cy="461665"/>
          </a:xfrm>
          <a:prstGeom prst="rect">
            <a:avLst/>
          </a:prstGeom>
          <a:noFill/>
        </p:spPr>
        <p:txBody>
          <a:bodyPr wrap="square" rtlCol="0">
            <a:spAutoFit/>
          </a:bodyPr>
          <a:lstStyle/>
          <a:p>
            <a:r>
              <a:rPr lang="en-GB" sz="2400" dirty="0">
                <a:solidFill>
                  <a:srgbClr val="000000"/>
                </a:solidFill>
              </a:rPr>
              <a:t>Body </a:t>
            </a:r>
            <a:endParaRPr lang="en-GB" dirty="0">
              <a:solidFill>
                <a:srgbClr val="000000"/>
              </a:solidFill>
            </a:endParaRPr>
          </a:p>
        </p:txBody>
      </p:sp>
      <p:sp>
        <p:nvSpPr>
          <p:cNvPr id="16" name="TextBox 15"/>
          <p:cNvSpPr txBox="1"/>
          <p:nvPr/>
        </p:nvSpPr>
        <p:spPr>
          <a:xfrm>
            <a:off x="4089400" y="2578100"/>
            <a:ext cx="736600" cy="461665"/>
          </a:xfrm>
          <a:prstGeom prst="rect">
            <a:avLst/>
          </a:prstGeom>
          <a:noFill/>
        </p:spPr>
        <p:txBody>
          <a:bodyPr wrap="square" rtlCol="0">
            <a:spAutoFit/>
          </a:bodyPr>
          <a:lstStyle/>
          <a:p>
            <a:r>
              <a:rPr lang="en-GB" sz="2400" dirty="0">
                <a:solidFill>
                  <a:srgbClr val="000000"/>
                </a:solidFill>
              </a:rPr>
              <a:t>Tail </a:t>
            </a:r>
            <a:endParaRPr lang="en-GB" sz="2000" dirty="0">
              <a:solidFill>
                <a:srgbClr val="000000"/>
              </a:solidFill>
            </a:endParaRPr>
          </a:p>
        </p:txBody>
      </p:sp>
      <p:sp>
        <p:nvSpPr>
          <p:cNvPr id="18" name="TextBox 17"/>
          <p:cNvSpPr txBox="1"/>
          <p:nvPr/>
        </p:nvSpPr>
        <p:spPr>
          <a:xfrm>
            <a:off x="6197600" y="5435600"/>
            <a:ext cx="5765800" cy="1200329"/>
          </a:xfrm>
          <a:prstGeom prst="rect">
            <a:avLst/>
          </a:prstGeom>
          <a:noFill/>
        </p:spPr>
        <p:txBody>
          <a:bodyPr wrap="square" rtlCol="0">
            <a:spAutoFit/>
          </a:bodyPr>
          <a:lstStyle/>
          <a:p>
            <a:pPr algn="ctr">
              <a:lnSpc>
                <a:spcPct val="150000"/>
              </a:lnSpc>
            </a:pPr>
            <a:r>
              <a:rPr lang="en-GB" sz="2400" dirty="0">
                <a:solidFill>
                  <a:srgbClr val="000000"/>
                </a:solidFill>
                <a:latin typeface="Times New Roman" panose="02020603050405020304" pitchFamily="18" charset="0"/>
                <a:cs typeface="Times New Roman" panose="02020603050405020304" pitchFamily="18" charset="0"/>
              </a:rPr>
              <a:t>Technique for differential count </a:t>
            </a:r>
          </a:p>
          <a:p>
            <a:pPr algn="ctr">
              <a:lnSpc>
                <a:spcPct val="150000"/>
              </a:lnSpc>
            </a:pPr>
            <a:r>
              <a:rPr lang="en-GB" sz="2400" dirty="0">
                <a:solidFill>
                  <a:srgbClr val="000000"/>
                </a:solidFill>
                <a:latin typeface="Times New Roman" panose="02020603050405020304" pitchFamily="18" charset="0"/>
                <a:cs typeface="Times New Roman" panose="02020603050405020304" pitchFamily="18" charset="0"/>
              </a:rPr>
              <a:t>(</a:t>
            </a:r>
            <a:r>
              <a:rPr lang="en-GB" sz="2400" b="1" dirty="0">
                <a:solidFill>
                  <a:srgbClr val="000000"/>
                </a:solidFill>
                <a:latin typeface="Times New Roman" panose="02020603050405020304" pitchFamily="18" charset="0"/>
                <a:cs typeface="Times New Roman" panose="02020603050405020304" pitchFamily="18" charset="0"/>
              </a:rPr>
              <a:t>Battlement technique</a:t>
            </a:r>
            <a:r>
              <a:rPr lang="en-GB" sz="2400" dirty="0">
                <a:solidFill>
                  <a:srgbClr val="000000"/>
                </a:solidFill>
                <a:latin typeface="Times New Roman" panose="02020603050405020304" pitchFamily="18" charset="0"/>
                <a:cs typeface="Times New Roman" panose="02020603050405020304" pitchFamily="18" charset="0"/>
              </a:rPr>
              <a:t>)</a:t>
            </a:r>
          </a:p>
        </p:txBody>
      </p:sp>
      <p:cxnSp>
        <p:nvCxnSpPr>
          <p:cNvPr id="24" name="Straight Arrow Connector 23"/>
          <p:cNvCxnSpPr/>
          <p:nvPr/>
        </p:nvCxnSpPr>
        <p:spPr>
          <a:xfrm rot="5400000">
            <a:off x="9298503" y="2021926"/>
            <a:ext cx="0" cy="32400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7590017" y="4342881"/>
            <a:ext cx="2520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7716603" y="3896182"/>
            <a:ext cx="3240000" cy="1875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flipH="1" flipV="1">
            <a:off x="10813385" y="4053634"/>
            <a:ext cx="2520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7727164" y="4481930"/>
            <a:ext cx="3240000" cy="1387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5400000" flipH="1" flipV="1">
            <a:off x="7588464" y="3771128"/>
            <a:ext cx="2520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rot="5400000">
            <a:off x="9310252" y="2578179"/>
            <a:ext cx="0" cy="324000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6654800" y="3238500"/>
            <a:ext cx="5448300" cy="1831700"/>
          </a:xfrm>
          <a:prstGeom prst="rect">
            <a:avLst/>
          </a:prstGeom>
          <a:noFill/>
          <a:ln w="19050">
            <a:solidFill>
              <a:schemeClr val="accent1">
                <a:lumMod val="60000"/>
                <a:lumOff val="40000"/>
              </a:schemeClr>
            </a:solidFill>
          </a:ln>
          <a:effectLst>
            <a:glow rad="63500">
              <a:schemeClr val="accent1">
                <a:satMod val="175000"/>
                <a:alpha val="40000"/>
              </a:schemeClr>
            </a:glow>
          </a:effectLst>
        </p:spPr>
        <p:txBody>
          <a:bodyPr wrap="square" rtlCol="0">
            <a:spAutoFit/>
          </a:bodyPr>
          <a:lstStyle/>
          <a:p>
            <a:endParaRPr lang="en-GB" dirty="0"/>
          </a:p>
        </p:txBody>
      </p:sp>
      <p:sp>
        <p:nvSpPr>
          <p:cNvPr id="20" name="TextBox 19"/>
          <p:cNvSpPr txBox="1"/>
          <p:nvPr/>
        </p:nvSpPr>
        <p:spPr>
          <a:xfrm>
            <a:off x="152400" y="596900"/>
            <a:ext cx="5448300" cy="1831700"/>
          </a:xfrm>
          <a:prstGeom prst="rect">
            <a:avLst/>
          </a:prstGeom>
          <a:noFill/>
          <a:ln w="19050">
            <a:solidFill>
              <a:schemeClr val="accent1">
                <a:lumMod val="60000"/>
                <a:lumOff val="40000"/>
              </a:schemeClr>
            </a:solidFill>
          </a:ln>
          <a:effectLst>
            <a:glow rad="63500">
              <a:schemeClr val="accent1">
                <a:satMod val="175000"/>
                <a:alpha val="40000"/>
              </a:schemeClr>
            </a:glow>
          </a:effectLst>
        </p:spPr>
        <p:txBody>
          <a:bodyPr wrap="square" rtlCol="0">
            <a:spAutoFit/>
          </a:bodyPr>
          <a:lstStyle/>
          <a:p>
            <a:endParaRPr lang="en-GB" dirty="0"/>
          </a:p>
        </p:txBody>
      </p:sp>
    </p:spTree>
    <p:extLst>
      <p:ext uri="{BB962C8B-B14F-4D97-AF65-F5344CB8AC3E}">
        <p14:creationId xmlns:p14="http://schemas.microsoft.com/office/powerpoint/2010/main" val="383618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758" t="8726" r="5440" b="4422"/>
          <a:stretch/>
        </p:blipFill>
        <p:spPr>
          <a:xfrm>
            <a:off x="431801" y="0"/>
            <a:ext cx="11315700" cy="6857999"/>
          </a:xfrm>
          <a:prstGeom prst="rect">
            <a:avLst/>
          </a:prstGeom>
        </p:spPr>
      </p:pic>
    </p:spTree>
    <p:extLst>
      <p:ext uri="{BB962C8B-B14F-4D97-AF65-F5344CB8AC3E}">
        <p14:creationId xmlns:p14="http://schemas.microsoft.com/office/powerpoint/2010/main" val="3307747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36098" y="1983545"/>
            <a:ext cx="11282290" cy="4893647"/>
          </a:xfrm>
          <a:prstGeom prst="rect">
            <a:avLst/>
          </a:prstGeom>
          <a:noFill/>
        </p:spPr>
        <p:txBody>
          <a:bodyPr wrap="square" rtlCol="0">
            <a:spAutoFit/>
          </a:bodyPr>
          <a:lstStyle/>
          <a:p>
            <a:pPr marL="457200" indent="-457200" algn="just">
              <a:lnSpc>
                <a:spcPct val="300000"/>
              </a:lnSpc>
              <a:buFont typeface="+mj-lt"/>
              <a:buAutoNum type="arabicPeriod" startAt="3"/>
            </a:pPr>
            <a:r>
              <a:rPr lang="en-GB" sz="2400" dirty="0">
                <a:solidFill>
                  <a:srgbClr val="000000"/>
                </a:solidFill>
                <a:latin typeface="Times New Roman" panose="02020603050405020304" pitchFamily="18" charset="0"/>
                <a:cs typeface="Times New Roman" panose="02020603050405020304" pitchFamily="18" charset="0"/>
              </a:rPr>
              <a:t>When counting has been done, express your results in (%) for each type of cell. </a:t>
            </a:r>
          </a:p>
          <a:p>
            <a:pPr marL="800100" lvl="1" indent="-342900" algn="just">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The neutrophils are the prominent cells of the blood and constitute about 40-70% of the WBCs. </a:t>
            </a:r>
          </a:p>
          <a:p>
            <a:pPr marL="800100" lvl="1" indent="-342900" algn="just">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The next predominant cells are lymphocytes (20–40%), which may be small or large. </a:t>
            </a:r>
          </a:p>
          <a:p>
            <a:pPr marL="800100" lvl="1" indent="-342900" algn="just">
              <a:lnSpc>
                <a:spcPct val="300000"/>
              </a:lnSpc>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The third cell in the order of population is the monocyte which constitutes 5–10% of the WBCs.</a:t>
            </a:r>
          </a:p>
          <a:p>
            <a:pPr lvl="1" algn="just">
              <a:lnSpc>
                <a:spcPct val="300000"/>
              </a:lnSpc>
            </a:pP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8799" y="520505"/>
            <a:ext cx="11282290"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Differential counting of leukocyte</a:t>
            </a:r>
          </a:p>
        </p:txBody>
      </p:sp>
    </p:spTree>
    <p:extLst>
      <p:ext uri="{BB962C8B-B14F-4D97-AF65-F5344CB8AC3E}">
        <p14:creationId xmlns:p14="http://schemas.microsoft.com/office/powerpoint/2010/main" val="1397657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PRECAUTIONS </a:t>
            </a:r>
          </a:p>
        </p:txBody>
      </p:sp>
      <p:sp>
        <p:nvSpPr>
          <p:cNvPr id="7" name="TextBox 6"/>
          <p:cNvSpPr txBox="1"/>
          <p:nvPr/>
        </p:nvSpPr>
        <p:spPr>
          <a:xfrm>
            <a:off x="436098" y="1983545"/>
            <a:ext cx="11282290" cy="3731278"/>
          </a:xfrm>
          <a:prstGeom prst="rect">
            <a:avLst/>
          </a:prstGeom>
          <a:noFill/>
        </p:spPr>
        <p:txBody>
          <a:bodyPr wrap="square" rtlCol="0">
            <a:spAutoFit/>
          </a:bodyPr>
          <a:lstStyle/>
          <a:p>
            <a:pPr marL="457200" indent="-457200" algn="just">
              <a:lnSpc>
                <a:spcPct val="3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The slides should be absolutely free from dust and grease, because blood will not stick to areas where oils from your fingers have been left. New slides should be preferred. </a:t>
            </a:r>
          </a:p>
        </p:txBody>
      </p:sp>
    </p:spTree>
    <p:extLst>
      <p:ext uri="{BB962C8B-B14F-4D97-AF65-F5344CB8AC3E}">
        <p14:creationId xmlns:p14="http://schemas.microsoft.com/office/powerpoint/2010/main" val="2678869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PRECAUTIONS </a:t>
            </a:r>
          </a:p>
        </p:txBody>
      </p:sp>
      <p:sp>
        <p:nvSpPr>
          <p:cNvPr id="7" name="TextBox 6"/>
          <p:cNvSpPr txBox="1"/>
          <p:nvPr/>
        </p:nvSpPr>
        <p:spPr>
          <a:xfrm>
            <a:off x="436098" y="1983545"/>
            <a:ext cx="11282290" cy="3731278"/>
          </a:xfrm>
          <a:prstGeom prst="rect">
            <a:avLst/>
          </a:prstGeom>
          <a:noFill/>
        </p:spPr>
        <p:txBody>
          <a:bodyPr wrap="square" rtlCol="0">
            <a:spAutoFit/>
          </a:bodyPr>
          <a:lstStyle/>
          <a:p>
            <a:pPr marL="457200" indent="-457200" algn="just">
              <a:lnSpc>
                <a:spcPct val="300000"/>
              </a:lnSpc>
              <a:buFont typeface="+mj-lt"/>
              <a:buAutoNum type="arabicPeriod" startAt="2"/>
            </a:pPr>
            <a:r>
              <a:rPr lang="en-GB" sz="2800" dirty="0">
                <a:solidFill>
                  <a:srgbClr val="000000"/>
                </a:solidFill>
                <a:latin typeface="Times New Roman" panose="02020603050405020304" pitchFamily="18" charset="0"/>
                <a:cs typeface="Times New Roman" panose="02020603050405020304" pitchFamily="18" charset="0"/>
              </a:rPr>
              <a:t>The edge of the spreader should be smooth and not chipped, otherwise the slide would leave striations along or across the smear. Leukocytes may also be caught in chipped places and be carried towards the tail. </a:t>
            </a:r>
          </a:p>
        </p:txBody>
      </p:sp>
    </p:spTree>
    <p:extLst>
      <p:ext uri="{BB962C8B-B14F-4D97-AF65-F5344CB8AC3E}">
        <p14:creationId xmlns:p14="http://schemas.microsoft.com/office/powerpoint/2010/main" val="1239746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677691"/>
          </a:xfrm>
          <a:prstGeom prst="rect">
            <a:avLst/>
          </a:prstGeom>
          <a:noFill/>
        </p:spPr>
        <p:txBody>
          <a:bodyPr wrap="square" rtlCol="0">
            <a:spAutoFit/>
          </a:bodyPr>
          <a:lstStyle/>
          <a:p>
            <a:pPr marL="457200" indent="-457200" algn="just">
              <a:lnSpc>
                <a:spcPct val="250000"/>
              </a:lnSpc>
              <a:buFont typeface="+mj-lt"/>
              <a:buAutoNum type="arabicPeriod" startAt="3"/>
            </a:pPr>
            <a:r>
              <a:rPr lang="en-GB" sz="3200" dirty="0">
                <a:solidFill>
                  <a:srgbClr val="000000"/>
                </a:solidFill>
                <a:latin typeface="Times New Roman" panose="02020603050405020304" pitchFamily="18" charset="0"/>
                <a:cs typeface="Times New Roman" panose="02020603050405020304" pitchFamily="18" charset="0"/>
              </a:rPr>
              <a:t>When applying the slide to the blood drop from a finger-prick, do not touch the skin with the slide, but only the periphery of the blood drop. </a:t>
            </a:r>
          </a:p>
          <a:p>
            <a:pPr marL="914400" lvl="1" indent="-457200" algn="just">
              <a:lnSpc>
                <a:spcPct val="250000"/>
              </a:lnSpc>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This is to avoid taking up epidermal </a:t>
            </a:r>
            <a:r>
              <a:rPr lang="en-GB" sz="2400" dirty="0" err="1">
                <a:solidFill>
                  <a:srgbClr val="000000"/>
                </a:solidFill>
                <a:latin typeface="Times New Roman" panose="02020603050405020304" pitchFamily="18" charset="0"/>
                <a:cs typeface="Times New Roman" panose="02020603050405020304" pitchFamily="18" charset="0"/>
              </a:rPr>
              <a:t>squames</a:t>
            </a:r>
            <a:r>
              <a:rPr lang="en-GB" sz="2400" dirty="0">
                <a:solidFill>
                  <a:srgbClr val="000000"/>
                </a:solidFill>
                <a:latin typeface="Times New Roman" panose="02020603050405020304" pitchFamily="18" charset="0"/>
                <a:cs typeface="Times New Roman" panose="02020603050405020304" pitchFamily="18" charset="0"/>
              </a:rPr>
              <a:t> or sweat. </a:t>
            </a: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PRECAUTIONS </a:t>
            </a:r>
          </a:p>
        </p:txBody>
      </p:sp>
    </p:spTree>
    <p:extLst>
      <p:ext uri="{BB962C8B-B14F-4D97-AF65-F5344CB8AC3E}">
        <p14:creationId xmlns:p14="http://schemas.microsoft.com/office/powerpoint/2010/main" val="1883000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098" y="1983545"/>
            <a:ext cx="11282290" cy="4216026"/>
          </a:xfrm>
          <a:prstGeom prst="rect">
            <a:avLst/>
          </a:prstGeom>
          <a:noFill/>
        </p:spPr>
        <p:txBody>
          <a:bodyPr wrap="square" rtlCol="0">
            <a:spAutoFit/>
          </a:bodyPr>
          <a:lstStyle/>
          <a:p>
            <a:pPr marL="514350" indent="-51435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The Leishman stain should be kept in well stoppered bottles to keep out air from the solution. </a:t>
            </a:r>
          </a:p>
          <a:p>
            <a:pPr marL="514350" indent="-514350" algn="just">
              <a:lnSpc>
                <a:spcPct val="250000"/>
              </a:lnSpc>
              <a:buFont typeface="+mj-lt"/>
              <a:buAutoNum type="arabicPeriod" startAt="4"/>
            </a:pPr>
            <a:r>
              <a:rPr lang="en-GB" sz="2800" dirty="0">
                <a:solidFill>
                  <a:srgbClr val="000000"/>
                </a:solidFill>
                <a:latin typeface="Times New Roman" panose="02020603050405020304" pitchFamily="18" charset="0"/>
                <a:cs typeface="Times New Roman" panose="02020603050405020304" pitchFamily="18" charset="0"/>
              </a:rPr>
              <a:t>When counting the cells, avoid the extreme ends of the head or tail, and along the edges of the blood film.</a:t>
            </a: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1498" y="520505"/>
            <a:ext cx="11256889" cy="1015663"/>
          </a:xfrm>
          <a:prstGeom prst="rect">
            <a:avLst/>
          </a:prstGeom>
          <a:noFill/>
        </p:spPr>
        <p:txBody>
          <a:bodyPr wrap="square" rtlCol="0">
            <a:spAutoFit/>
          </a:bodyPr>
          <a:lstStyle/>
          <a:p>
            <a:r>
              <a:rPr lang="en-GB" sz="6000" b="1" dirty="0">
                <a:solidFill>
                  <a:schemeClr val="bg1"/>
                </a:solidFill>
                <a:latin typeface="Times New Roman" panose="02020603050405020304" pitchFamily="18" charset="0"/>
                <a:cs typeface="Times New Roman" panose="02020603050405020304" pitchFamily="18" charset="0"/>
              </a:rPr>
              <a:t>PRECAUTIONS </a:t>
            </a:r>
          </a:p>
        </p:txBody>
      </p:sp>
    </p:spTree>
    <p:extLst>
      <p:ext uri="{BB962C8B-B14F-4D97-AF65-F5344CB8AC3E}">
        <p14:creationId xmlns:p14="http://schemas.microsoft.com/office/powerpoint/2010/main" val="408342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0618819"/>
              </p:ext>
            </p:extLst>
          </p:nvPr>
        </p:nvGraphicFramePr>
        <p:xfrm>
          <a:off x="166049" y="234557"/>
          <a:ext cx="11931780" cy="6429715"/>
        </p:xfrm>
        <a:graphic>
          <a:graphicData uri="http://schemas.openxmlformats.org/drawingml/2006/table">
            <a:tbl>
              <a:tblPr firstRow="1" bandRow="1">
                <a:tableStyleId>{5940675A-B579-460E-94D1-54222C63F5DA}</a:tableStyleId>
              </a:tblPr>
              <a:tblGrid>
                <a:gridCol w="3977260">
                  <a:extLst>
                    <a:ext uri="{9D8B030D-6E8A-4147-A177-3AD203B41FA5}">
                      <a16:colId xmlns:a16="http://schemas.microsoft.com/office/drawing/2014/main" val="20000"/>
                    </a:ext>
                  </a:extLst>
                </a:gridCol>
                <a:gridCol w="3977260">
                  <a:extLst>
                    <a:ext uri="{9D8B030D-6E8A-4147-A177-3AD203B41FA5}">
                      <a16:colId xmlns:a16="http://schemas.microsoft.com/office/drawing/2014/main" val="20001"/>
                    </a:ext>
                  </a:extLst>
                </a:gridCol>
                <a:gridCol w="3977260">
                  <a:extLst>
                    <a:ext uri="{9D8B030D-6E8A-4147-A177-3AD203B41FA5}">
                      <a16:colId xmlns:a16="http://schemas.microsoft.com/office/drawing/2014/main" val="20002"/>
                    </a:ext>
                  </a:extLst>
                </a:gridCol>
              </a:tblGrid>
              <a:tr h="807728">
                <a:tc gridSpan="3">
                  <a:txBody>
                    <a:bodyPr/>
                    <a:lstStyle/>
                    <a:p>
                      <a:pPr algn="ctr"/>
                      <a:r>
                        <a:rPr lang="en-GB" sz="3600" b="1" dirty="0">
                          <a:solidFill>
                            <a:srgbClr val="000000"/>
                          </a:solidFill>
                          <a:latin typeface="Times New Roman" panose="02020603050405020304" pitchFamily="18" charset="0"/>
                          <a:cs typeface="Times New Roman" panose="02020603050405020304" pitchFamily="18" charset="0"/>
                        </a:rPr>
                        <a:t>Granular</a:t>
                      </a:r>
                      <a:r>
                        <a:rPr lang="en-GB" sz="3600" b="1" baseline="0" dirty="0">
                          <a:solidFill>
                            <a:srgbClr val="000000"/>
                          </a:solidFill>
                          <a:latin typeface="Times New Roman" panose="02020603050405020304" pitchFamily="18" charset="0"/>
                          <a:cs typeface="Times New Roman" panose="02020603050405020304" pitchFamily="18" charset="0"/>
                        </a:rPr>
                        <a:t> leukocytes </a:t>
                      </a:r>
                      <a:endParaRPr lang="en-GB" sz="36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2E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6762">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Neutrophil</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Eosinophil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Basophil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961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40–70% of circulating WBCs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1–6%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&lt;1%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1544">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fine &amp; stained violet pink</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coarse &amp; stained red</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Cytoplasmic granules are coarse &amp; stained dark blue</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3388">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Nucleus with 3-5 lobes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Bi-lobed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S-shaped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28705">
                <a:tc>
                  <a:txBody>
                    <a:bodyPr/>
                    <a:lstStyle/>
                    <a:p>
                      <a:pPr algn="just"/>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a:stretch>
            <a:fillRect/>
          </a:stretch>
        </p:blipFill>
        <p:spPr>
          <a:xfrm>
            <a:off x="907758" y="4365837"/>
            <a:ext cx="2346240" cy="2160000"/>
          </a:xfrm>
          <a:prstGeom prst="rect">
            <a:avLst/>
          </a:prstGeom>
        </p:spPr>
      </p:pic>
      <p:pic>
        <p:nvPicPr>
          <p:cNvPr id="7" name="Picture 6"/>
          <p:cNvPicPr>
            <a:picLocks noChangeAspect="1"/>
          </p:cNvPicPr>
          <p:nvPr/>
        </p:nvPicPr>
        <p:blipFill>
          <a:blip r:embed="rId3"/>
          <a:stretch>
            <a:fillRect/>
          </a:stretch>
        </p:blipFill>
        <p:spPr>
          <a:xfrm>
            <a:off x="4820510" y="4350339"/>
            <a:ext cx="2622857" cy="2160000"/>
          </a:xfrm>
          <a:prstGeom prst="rect">
            <a:avLst/>
          </a:prstGeom>
        </p:spPr>
      </p:pic>
      <p:pic>
        <p:nvPicPr>
          <p:cNvPr id="8" name="Picture 7"/>
          <p:cNvPicPr>
            <a:picLocks noChangeAspect="1"/>
          </p:cNvPicPr>
          <p:nvPr/>
        </p:nvPicPr>
        <p:blipFill>
          <a:blip r:embed="rId4"/>
          <a:stretch>
            <a:fillRect/>
          </a:stretch>
        </p:blipFill>
        <p:spPr>
          <a:xfrm>
            <a:off x="9148507" y="4350339"/>
            <a:ext cx="2160089" cy="2160000"/>
          </a:xfrm>
          <a:prstGeom prst="rect">
            <a:avLst/>
          </a:prstGeom>
        </p:spPr>
      </p:pic>
    </p:spTree>
    <p:extLst>
      <p:ext uri="{BB962C8B-B14F-4D97-AF65-F5344CB8AC3E}">
        <p14:creationId xmlns:p14="http://schemas.microsoft.com/office/powerpoint/2010/main" val="178995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6723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6460074"/>
              </p:ext>
            </p:extLst>
          </p:nvPr>
        </p:nvGraphicFramePr>
        <p:xfrm>
          <a:off x="163773" y="95530"/>
          <a:ext cx="11859906" cy="6646233"/>
        </p:xfrm>
        <a:graphic>
          <a:graphicData uri="http://schemas.openxmlformats.org/drawingml/2006/table">
            <a:tbl>
              <a:tblPr firstRow="1" bandRow="1">
                <a:tableStyleId>{5940675A-B579-460E-94D1-54222C63F5DA}</a:tableStyleId>
              </a:tblPr>
              <a:tblGrid>
                <a:gridCol w="5929953">
                  <a:extLst>
                    <a:ext uri="{9D8B030D-6E8A-4147-A177-3AD203B41FA5}">
                      <a16:colId xmlns:a16="http://schemas.microsoft.com/office/drawing/2014/main" val="20000"/>
                    </a:ext>
                  </a:extLst>
                </a:gridCol>
                <a:gridCol w="5929953">
                  <a:extLst>
                    <a:ext uri="{9D8B030D-6E8A-4147-A177-3AD203B41FA5}">
                      <a16:colId xmlns:a16="http://schemas.microsoft.com/office/drawing/2014/main" val="20001"/>
                    </a:ext>
                  </a:extLst>
                </a:gridCol>
              </a:tblGrid>
              <a:tr h="873457">
                <a:tc gridSpan="2">
                  <a:txBody>
                    <a:bodyPr/>
                    <a:lstStyle/>
                    <a:p>
                      <a:pPr algn="ctr"/>
                      <a:r>
                        <a:rPr lang="en-GB" sz="3600" b="1" dirty="0" err="1">
                          <a:solidFill>
                            <a:srgbClr val="000000"/>
                          </a:solidFill>
                          <a:latin typeface="Times New Roman" panose="02020603050405020304" pitchFamily="18" charset="0"/>
                          <a:cs typeface="Times New Roman" panose="02020603050405020304" pitchFamily="18" charset="0"/>
                        </a:rPr>
                        <a:t>Agranular</a:t>
                      </a:r>
                      <a:r>
                        <a:rPr lang="en-GB" sz="3600" b="1" baseline="0" dirty="0">
                          <a:solidFill>
                            <a:srgbClr val="000000"/>
                          </a:solidFill>
                          <a:latin typeface="Times New Roman" panose="02020603050405020304" pitchFamily="18" charset="0"/>
                          <a:cs typeface="Times New Roman" panose="02020603050405020304" pitchFamily="18" charset="0"/>
                        </a:rPr>
                        <a:t> leukocytes </a:t>
                      </a:r>
                      <a:endParaRPr lang="en-GB" sz="36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4275">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Lymphocytes </a:t>
                      </a: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b="1" dirty="0">
                          <a:solidFill>
                            <a:srgbClr val="000000"/>
                          </a:solidFill>
                          <a:latin typeface="Times New Roman" panose="02020603050405020304" pitchFamily="18" charset="0"/>
                          <a:cs typeface="Times New Roman" panose="02020603050405020304" pitchFamily="18" charset="0"/>
                        </a:rPr>
                        <a:t>Monocytes </a:t>
                      </a:r>
                      <a:endParaRPr lang="en-GB" sz="2800" b="1" dirty="0">
                        <a:solidFill>
                          <a:srgbClr val="000000"/>
                        </a:solidFill>
                        <a:latin typeface="Times New Roman" panose="02020603050405020304" pitchFamily="18" charset="0"/>
                        <a:cs typeface="Times New Roman" panose="02020603050405020304" pitchFamily="18" charset="0"/>
                      </a:endParaRPr>
                    </a:p>
                  </a:txBody>
                  <a:tcPr marL="91994" marR="91994" marT="45997" marB="45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16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20–40% of circulating WBCs</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latin typeface="Times New Roman" panose="02020603050405020304" pitchFamily="18" charset="0"/>
                          <a:cs typeface="Times New Roman" panose="02020603050405020304" pitchFamily="18" charset="0"/>
                        </a:rPr>
                        <a:t>5–10% of circulating WBCs</a:t>
                      </a:r>
                      <a:endParaRPr lang="en-GB" sz="24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1667">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Spherical cell, thin crescent of clear, light blue cytoplasm</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spherical cells, abundant cytoplasm stains </a:t>
                      </a:r>
                      <a:r>
                        <a:rPr lang="en-GB" sz="2400" dirty="0" err="1">
                          <a:solidFill>
                            <a:srgbClr val="000000"/>
                          </a:solidFill>
                          <a:latin typeface="Times New Roman" panose="02020603050405020304" pitchFamily="18" charset="0"/>
                          <a:cs typeface="Times New Roman" panose="02020603050405020304" pitchFamily="18" charset="0"/>
                        </a:rPr>
                        <a:t>gray</a:t>
                      </a:r>
                      <a:r>
                        <a:rPr lang="en-GB" sz="2400" dirty="0">
                          <a:solidFill>
                            <a:srgbClr val="000000"/>
                          </a:solidFill>
                          <a:latin typeface="Times New Roman" panose="02020603050405020304" pitchFamily="18" charset="0"/>
                          <a:cs typeface="Times New Roman" panose="02020603050405020304" pitchFamily="18" charset="0"/>
                        </a:rPr>
                        <a:t>-blue</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06666">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round nucleus, almost fills cell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2400" dirty="0">
                          <a:solidFill>
                            <a:srgbClr val="000000"/>
                          </a:solidFill>
                          <a:latin typeface="Times New Roman" panose="02020603050405020304" pitchFamily="18" charset="0"/>
                          <a:cs typeface="Times New Roman" panose="02020603050405020304" pitchFamily="18" charset="0"/>
                        </a:rPr>
                        <a:t>Large U-shaped or kidney shaped nucleus </a:t>
                      </a: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86654">
                <a:tc>
                  <a:txBody>
                    <a:bodyPr/>
                    <a:lstStyle/>
                    <a:p>
                      <a:pPr algn="just"/>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Times New Roman" panose="02020603050405020304" pitchFamily="18" charset="0"/>
                        <a:cs typeface="Times New Roman" panose="02020603050405020304" pitchFamily="18" charset="0"/>
                      </a:endParaRPr>
                    </a:p>
                  </a:txBody>
                  <a:tcPr marL="91994" marR="91994" marT="45997" marB="45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2118233" y="4458928"/>
            <a:ext cx="1833835" cy="1967227"/>
          </a:xfrm>
          <a:prstGeom prst="rect">
            <a:avLst/>
          </a:prstGeom>
        </p:spPr>
      </p:pic>
      <p:pic>
        <p:nvPicPr>
          <p:cNvPr id="3" name="Picture 2"/>
          <p:cNvPicPr>
            <a:picLocks noChangeAspect="1"/>
          </p:cNvPicPr>
          <p:nvPr/>
        </p:nvPicPr>
        <p:blipFill rotWithShape="1">
          <a:blip r:embed="rId3"/>
          <a:srcRect t="3301"/>
          <a:stretch/>
        </p:blipFill>
        <p:spPr>
          <a:xfrm>
            <a:off x="8054476" y="4458928"/>
            <a:ext cx="2205402" cy="2127854"/>
          </a:xfrm>
          <a:prstGeom prst="rect">
            <a:avLst/>
          </a:prstGeom>
        </p:spPr>
      </p:pic>
    </p:spTree>
    <p:extLst>
      <p:ext uri="{BB962C8B-B14F-4D97-AF65-F5344CB8AC3E}">
        <p14:creationId xmlns:p14="http://schemas.microsoft.com/office/powerpoint/2010/main" val="327465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450" y="1"/>
            <a:ext cx="11341100" cy="6858000"/>
          </a:xfrm>
          <a:prstGeom prst="rect">
            <a:avLst/>
          </a:prstGeom>
        </p:spPr>
      </p:pic>
    </p:spTree>
    <p:extLst>
      <p:ext uri="{BB962C8B-B14F-4D97-AF65-F5344CB8AC3E}">
        <p14:creationId xmlns:p14="http://schemas.microsoft.com/office/powerpoint/2010/main" val="20857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501" y="88710"/>
            <a:ext cx="11302999" cy="6680580"/>
          </a:xfrm>
          <a:prstGeom prst="rect">
            <a:avLst/>
          </a:prstGeom>
        </p:spPr>
      </p:pic>
    </p:spTree>
    <p:extLst>
      <p:ext uri="{BB962C8B-B14F-4D97-AF65-F5344CB8AC3E}">
        <p14:creationId xmlns:p14="http://schemas.microsoft.com/office/powerpoint/2010/main" val="1896416925"/>
      </p:ext>
    </p:extLst>
  </p:cSld>
  <p:clrMapOvr>
    <a:masterClrMapping/>
  </p:clrMapOvr>
</p:sld>
</file>

<file path=ppt/theme/theme1.xml><?xml version="1.0" encoding="utf-8"?>
<a:theme xmlns:a="http://schemas.openxmlformats.org/drawingml/2006/main" name="Dividend">
  <a:themeElements>
    <a:clrScheme name="Custom 15">
      <a:dk1>
        <a:srgbClr val="002060"/>
      </a:dk1>
      <a:lt1>
        <a:sysClr val="window" lastClr="FFFFFF"/>
      </a:lt1>
      <a:dk2>
        <a:srgbClr val="191B0E"/>
      </a:dk2>
      <a:lt2>
        <a:srgbClr val="FF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4432</TotalTime>
  <Words>2058</Words>
  <Application>Microsoft Office PowerPoint</Application>
  <PresentationFormat>شاشة عريضة</PresentationFormat>
  <Paragraphs>178</Paragraphs>
  <Slides>47</Slides>
  <Notes>4</Notes>
  <HiddenSlides>7</HiddenSlides>
  <MMClips>0</MMClips>
  <ScaleCrop>false</ScaleCrop>
  <HeadingPairs>
    <vt:vector size="4" baseType="variant">
      <vt:variant>
        <vt:lpstr>نسق</vt:lpstr>
      </vt:variant>
      <vt:variant>
        <vt:i4>2</vt:i4>
      </vt:variant>
      <vt:variant>
        <vt:lpstr>عناوين الشرائح</vt:lpstr>
      </vt:variant>
      <vt:variant>
        <vt:i4>47</vt:i4>
      </vt:variant>
    </vt:vector>
  </HeadingPairs>
  <TitlesOfParts>
    <vt:vector size="49" baseType="lpstr">
      <vt:lpstr>Dividend</vt:lpstr>
      <vt:lpstr>Retrospect</vt:lpstr>
      <vt:lpstr>Differential WBC count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wadi</dc:creator>
  <cp:lastModifiedBy>الامل القريب</cp:lastModifiedBy>
  <cp:revision>103</cp:revision>
  <dcterms:created xsi:type="dcterms:W3CDTF">2018-10-10T06:35:37Z</dcterms:created>
  <dcterms:modified xsi:type="dcterms:W3CDTF">2022-02-28T16:13:18Z</dcterms:modified>
</cp:coreProperties>
</file>